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Lst>
  <p:notesMasterIdLst>
    <p:notesMasterId r:id="rId32"/>
  </p:notesMasterIdLst>
  <p:handoutMasterIdLst>
    <p:handoutMasterId r:id="rId33"/>
  </p:handoutMasterIdLst>
  <p:sldIdLst>
    <p:sldId id="282" r:id="rId4"/>
    <p:sldId id="285"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19" r:id="rId21"/>
    <p:sldId id="309" r:id="rId22"/>
    <p:sldId id="320" r:id="rId23"/>
    <p:sldId id="310" r:id="rId24"/>
    <p:sldId id="312" r:id="rId25"/>
    <p:sldId id="321" r:id="rId26"/>
    <p:sldId id="322" r:id="rId27"/>
    <p:sldId id="315" r:id="rId28"/>
    <p:sldId id="316" r:id="rId29"/>
    <p:sldId id="317" r:id="rId30"/>
    <p:sldId id="318" r:id="rId3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336600"/>
    <a:srgbClr val="A2D1F1"/>
    <a:srgbClr val="292929"/>
    <a:srgbClr val="993300"/>
    <a:srgbClr val="003399"/>
    <a:srgbClr val="5C3B65"/>
    <a:srgbClr val="FFD1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6" autoAdjust="0"/>
  </p:normalViewPr>
  <p:slideViewPr>
    <p:cSldViewPr>
      <p:cViewPr>
        <p:scale>
          <a:sx n="100" d="100"/>
          <a:sy n="100" d="100"/>
        </p:scale>
        <p:origin x="-480"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366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317023C-7B2E-48B7-9158-642F8B8D196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92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92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9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2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9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4289F70-8C49-48AA-B3CB-48AC965F147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7B15C-2018-41AF-A67B-674A25D6E91B}" type="slidenum">
              <a:rPr lang="en-US"/>
              <a:pPr/>
              <a:t>1</a:t>
            </a:fld>
            <a:endParaRPr lang="en-US"/>
          </a:p>
        </p:txBody>
      </p:sp>
      <p:sp>
        <p:nvSpPr>
          <p:cNvPr id="310274" name="Rectangle 2"/>
          <p:cNvSpPr>
            <a:spLocks noRo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76600" y="3124200"/>
            <a:ext cx="3581400" cy="609600"/>
          </a:xfrm>
        </p:spPr>
        <p:txBody>
          <a:bodyPr/>
          <a:lstStyle>
            <a:lvl1pPr>
              <a:defRPr/>
            </a:lvl1pPr>
          </a:lstStyle>
          <a:p>
            <a:r>
              <a:rPr lang="en-US"/>
              <a:t>Main Title</a:t>
            </a:r>
          </a:p>
        </p:txBody>
      </p:sp>
      <p:sp>
        <p:nvSpPr>
          <p:cNvPr id="3075" name="Rectangle 3"/>
          <p:cNvSpPr>
            <a:spLocks noGrp="1" noChangeArrowheads="1"/>
          </p:cNvSpPr>
          <p:nvPr>
            <p:ph type="subTitle" idx="1"/>
          </p:nvPr>
        </p:nvSpPr>
        <p:spPr>
          <a:xfrm>
            <a:off x="3276600" y="3733800"/>
            <a:ext cx="3581400" cy="381000"/>
          </a:xfrm>
        </p:spPr>
        <p:txBody>
          <a:bodyPr/>
          <a:lstStyle>
            <a:lvl1pPr marL="0" indent="0">
              <a:buFontTx/>
              <a:buNone/>
              <a:defRPr sz="1600"/>
            </a:lvl1pPr>
          </a:lstStyle>
          <a:p>
            <a:r>
              <a:rPr lang="en-US"/>
              <a:t>Sub Title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8CDA85BC-6267-4FF0-9873-59B091C97785}" type="slidenum">
              <a:rPr lang="en-US"/>
              <a:pPr/>
              <a:t>‹#›</a:t>
            </a:fld>
            <a:endParaRPr lang="en-US"/>
          </a:p>
        </p:txBody>
      </p:sp>
    </p:spTree>
    <p:controls>
      <p:control spid="3081" name="ShockwaveFlash1" r:id="rId2" imgW="9142857" imgH="2362530"/>
    </p:controls>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75C957-467D-44BA-8FF2-0FED2819D5D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304800"/>
            <a:ext cx="15430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0" y="304800"/>
            <a:ext cx="44767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571CBE-BE5A-430E-9804-3A819B566E9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BDD07E-50FE-4E43-8E86-66DB404FD7B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1E0E57-74BF-43E8-A80E-4702B3C52BB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A198A7-64C0-4508-AAD0-DC31C75880C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0" y="838200"/>
            <a:ext cx="281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9800" y="838200"/>
            <a:ext cx="281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FFD3E5-E21B-4BF6-AFE1-7FD1CEE3478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DECD1F8-EC49-40ED-8E79-C12ACE6EEF0D}"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061CE7D-A825-4051-AF5C-5F3B716F8AC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97EAEF-70C3-4C69-83E6-7C6823DEA81F}"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4669B-5E5F-4DD1-947B-DFDB24FAAC8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FF3809-5C66-4091-86CB-CBFC618ECA3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E9142B-2818-429C-8207-FE45B3AB96D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2FAE44-A0B8-4B5B-824E-AA9768FBDD7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304800"/>
            <a:ext cx="14478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0" y="304800"/>
            <a:ext cx="41910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A349D1-7800-45EA-A528-1033961D03B8}"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61925C-5E3D-4B92-8241-2BF70B1DB5F6}"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F0728D-0C6F-4414-A67D-517A1B3015B8}"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D4E9C-0940-4AD3-B977-D6264D90FFE4}"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0" y="838200"/>
            <a:ext cx="3009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29300" y="838200"/>
            <a:ext cx="3009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79EEE5-9014-4EC2-8FEF-E1A4A4EEB6B2}"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B845AEC-9D24-411C-B023-D2EF278BF68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538A4-2333-43E0-8378-4B068A3FFC7C}"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4542EE8-B628-4CFB-ABF2-C21351098F4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DFC8AD-7A3A-46A7-A7D3-B68A4134812A}"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B9CF48-0DCF-4119-AFA7-A36C2493223F}"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27EB25-347E-451C-BBE0-6E002B826CA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B09832-8AD2-4016-AC7F-69B948D843CF}"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304800"/>
            <a:ext cx="15430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0" y="304800"/>
            <a:ext cx="44767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24F54E-AEDE-4995-93F5-68DD87C081B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0" y="838200"/>
            <a:ext cx="3009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29300" y="838200"/>
            <a:ext cx="3009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90C9D6-30F8-4CCD-9CA6-71975DE08EC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90E76CF-513C-43F0-8A4E-BD5E8C2FCA8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FE7EB3-4713-4262-BC55-872D0F8C1DF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EFA209-E702-40F0-9333-2A87F7E1F3E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371FEB-002B-451B-ACDF-9AE03A1714B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FB97C2-38C4-435C-87AE-FDC7F72497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10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304800"/>
            <a:ext cx="6096000" cy="1036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667000" y="838200"/>
            <a:ext cx="6172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40C5F3A-E275-4DA2-886A-CAA11942D93C}" type="slidenum">
              <a:rPr lang="en-US"/>
              <a:pPr/>
              <a:t>‹#›</a:t>
            </a:fld>
            <a:endParaRPr lang="en-US"/>
          </a:p>
        </p:txBody>
      </p:sp>
    </p:spTree>
    <p:controls>
      <p:control spid="1037" name="ShockwaveFlash1" r:id="rId14" imgW="2742857" imgH="6857143"/>
    </p:controls>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a:solidFill>
            <a:schemeClr val="bg1"/>
          </a:solidFill>
          <a:latin typeface="+mn-lt"/>
        </a:defRPr>
      </a:lvl4pPr>
      <a:lvl5pPr marL="2057400" indent="-228600" algn="l" rtl="0" fontAlgn="base">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52F11A2-1743-4FDF-AE6F-96A174552929}" type="slidenum">
              <a:rPr lang="en-US"/>
              <a:pPr/>
              <a:t>‹#›</a:t>
            </a:fld>
            <a:endParaRPr lang="en-US"/>
          </a:p>
        </p:txBody>
      </p:sp>
      <p:sp>
        <p:nvSpPr>
          <p:cNvPr id="44065" name="Rectangle 33"/>
          <p:cNvSpPr>
            <a:spLocks noGrp="1" noChangeArrowheads="1"/>
          </p:cNvSpPr>
          <p:nvPr>
            <p:ph type="title"/>
          </p:nvPr>
        </p:nvSpPr>
        <p:spPr bwMode="auto">
          <a:xfrm>
            <a:off x="3048000" y="304800"/>
            <a:ext cx="5715000" cy="1036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4066" name="Rectangle 34"/>
          <p:cNvSpPr>
            <a:spLocks noGrp="1" noChangeArrowheads="1"/>
          </p:cNvSpPr>
          <p:nvPr>
            <p:ph type="body" idx="1"/>
          </p:nvPr>
        </p:nvSpPr>
        <p:spPr bwMode="auto">
          <a:xfrm>
            <a:off x="3048000" y="838200"/>
            <a:ext cx="5791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28057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0580"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046355-65F1-45B9-A03B-0C76EC59D89C}" type="slidenum">
              <a:rPr lang="en-US"/>
              <a:pPr/>
              <a:t>‹#›</a:t>
            </a:fld>
            <a:endParaRPr lang="en-US"/>
          </a:p>
        </p:txBody>
      </p:sp>
      <p:sp>
        <p:nvSpPr>
          <p:cNvPr id="280585" name="Rectangle 9"/>
          <p:cNvSpPr>
            <a:spLocks noGrp="1" noChangeArrowheads="1"/>
          </p:cNvSpPr>
          <p:nvPr>
            <p:ph type="title"/>
          </p:nvPr>
        </p:nvSpPr>
        <p:spPr bwMode="auto">
          <a:xfrm>
            <a:off x="2743200" y="304800"/>
            <a:ext cx="6096000" cy="1036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80586" name="Rectangle 10"/>
          <p:cNvSpPr>
            <a:spLocks noGrp="1" noChangeArrowheads="1"/>
          </p:cNvSpPr>
          <p:nvPr>
            <p:ph type="body" idx="1"/>
          </p:nvPr>
        </p:nvSpPr>
        <p:spPr bwMode="auto">
          <a:xfrm>
            <a:off x="2667000" y="838200"/>
            <a:ext cx="6172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a:solidFill>
            <a:schemeClr val="bg1"/>
          </a:solidFill>
          <a:latin typeface="+mn-lt"/>
        </a:defRPr>
      </a:lvl4pPr>
      <a:lvl5pPr marL="2057400" indent="-228600" algn="l" rtl="0" fontAlgn="base">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3810000" y="2895600"/>
            <a:ext cx="3581400" cy="685800"/>
          </a:xfrm>
        </p:spPr>
        <p:txBody>
          <a:bodyPr/>
          <a:lstStyle/>
          <a:p>
            <a:r>
              <a:rPr lang="en-US" sz="3600" dirty="0" smtClean="0"/>
              <a:t>Amateur Radio</a:t>
            </a:r>
            <a:endParaRPr lang="en-US" sz="3600" dirty="0"/>
          </a:p>
        </p:txBody>
      </p:sp>
      <p:sp>
        <p:nvSpPr>
          <p:cNvPr id="192515" name="Rectangle 3"/>
          <p:cNvSpPr>
            <a:spLocks noGrp="1" noChangeArrowheads="1"/>
          </p:cNvSpPr>
          <p:nvPr>
            <p:ph type="subTitle" idx="1"/>
          </p:nvPr>
        </p:nvSpPr>
        <p:spPr>
          <a:xfrm>
            <a:off x="3810000" y="3581400"/>
            <a:ext cx="3581400" cy="381000"/>
          </a:xfrm>
        </p:spPr>
        <p:txBody>
          <a:bodyPr/>
          <a:lstStyle/>
          <a:p>
            <a:r>
              <a:rPr lang="en-US" dirty="0" smtClean="0"/>
              <a:t>An Overview </a:t>
            </a:r>
            <a:r>
              <a:rPr lang="en-US" dirty="0"/>
              <a:t>Presentation</a:t>
            </a:r>
          </a:p>
        </p:txBody>
      </p:sp>
      <p:sp>
        <p:nvSpPr>
          <p:cNvPr id="192516" name="Rectangle 4"/>
          <p:cNvSpPr>
            <a:spLocks noChangeArrowheads="1"/>
          </p:cNvSpPr>
          <p:nvPr/>
        </p:nvSpPr>
        <p:spPr bwMode="auto">
          <a:xfrm>
            <a:off x="3733800" y="4695825"/>
            <a:ext cx="4495800" cy="1600200"/>
          </a:xfrm>
          <a:prstGeom prst="rect">
            <a:avLst/>
          </a:prstGeom>
          <a:noFill/>
          <a:ln w="9525">
            <a:noFill/>
            <a:miter lim="800000"/>
            <a:headEnd/>
            <a:tailEnd/>
          </a:ln>
          <a:effectLst/>
        </p:spPr>
        <p:txBody>
          <a:bodyPr/>
          <a:lstStyle/>
          <a:p>
            <a:pPr algn="l"/>
            <a:r>
              <a:rPr lang="en-US" sz="1200" dirty="0" smtClean="0">
                <a:solidFill>
                  <a:schemeClr val="bg1"/>
                </a:solidFill>
              </a:rPr>
              <a:t>This presentation is a very high level overview of Amateur Radio, presented by the Raytown Amateur Radio Club, Inc. to the Raytown Public Schools.</a:t>
            </a:r>
          </a:p>
          <a:p>
            <a:pPr algn="l"/>
            <a:endParaRPr lang="en-US" sz="1200" dirty="0">
              <a:solidFill>
                <a:schemeClr val="bg1"/>
              </a:solidFill>
            </a:endParaRPr>
          </a:p>
          <a:p>
            <a:pPr algn="l"/>
            <a:r>
              <a:rPr lang="en-US" sz="900" dirty="0" smtClean="0">
                <a:solidFill>
                  <a:schemeClr val="bg1"/>
                </a:solidFill>
              </a:rPr>
              <a:t>Version 1.01, September 2016</a:t>
            </a:r>
          </a:p>
          <a:p>
            <a:pPr algn="l"/>
            <a:endParaRPr lang="en-US" sz="900" dirty="0">
              <a:solidFill>
                <a:schemeClr val="bg1"/>
              </a:solidFill>
            </a:endParaRPr>
          </a:p>
          <a:p>
            <a:pPr algn="l"/>
            <a:r>
              <a:rPr lang="en-US" sz="900" dirty="0" smtClean="0">
                <a:solidFill>
                  <a:schemeClr val="bg1"/>
                </a:solidFill>
              </a:rPr>
              <a:t>Copyright © 2016 Raytown Amateur Radio Club, Inc.</a:t>
            </a:r>
            <a:endParaRPr lang="en-US" sz="900" dirty="0">
              <a:solidFill>
                <a:schemeClr val="bg1"/>
              </a:solidFill>
            </a:endParaRPr>
          </a:p>
        </p:txBody>
      </p:sp>
      <p:pic>
        <p:nvPicPr>
          <p:cNvPr id="7" name="Picture 6" descr="K0GQ Logo 300.png"/>
          <p:cNvPicPr>
            <a:picLocks noChangeAspect="1"/>
          </p:cNvPicPr>
          <p:nvPr/>
        </p:nvPicPr>
        <p:blipFill>
          <a:blip r:embed="rId3" cstate="print"/>
          <a:stretch>
            <a:fillRect/>
          </a:stretch>
        </p:blipFill>
        <p:spPr>
          <a:xfrm>
            <a:off x="381000" y="3200400"/>
            <a:ext cx="2857143" cy="21142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License Study</a:t>
            </a:r>
            <a:endParaRPr lang="en-US" dirty="0"/>
          </a:p>
        </p:txBody>
      </p:sp>
      <p:sp>
        <p:nvSpPr>
          <p:cNvPr id="308227" name="Rectangle 3"/>
          <p:cNvSpPr>
            <a:spLocks noGrp="1" noChangeArrowheads="1"/>
          </p:cNvSpPr>
          <p:nvPr>
            <p:ph type="body" idx="1"/>
          </p:nvPr>
        </p:nvSpPr>
        <p:spPr>
          <a:xfrm>
            <a:off x="2667000" y="1066800"/>
            <a:ext cx="6172200" cy="5334000"/>
          </a:xfrm>
        </p:spPr>
        <p:txBody>
          <a:bodyPr/>
          <a:lstStyle/>
          <a:p>
            <a:r>
              <a:rPr lang="en-US" b="1" dirty="0" smtClean="0"/>
              <a:t>To Obtain a License Requires Effort, But There Are Options:</a:t>
            </a:r>
          </a:p>
          <a:p>
            <a:r>
              <a:rPr lang="en-US" sz="2000" dirty="0" smtClean="0">
                <a:solidFill>
                  <a:schemeClr val="bg1"/>
                </a:solidFill>
                <a:latin typeface="+mn-lt"/>
                <a:ea typeface="+mn-ea"/>
                <a:cs typeface="+mn-cs"/>
              </a:rPr>
              <a:t>Any </a:t>
            </a:r>
            <a:r>
              <a:rPr lang="en-US" sz="2000" dirty="0">
                <a:solidFill>
                  <a:schemeClr val="bg1"/>
                </a:solidFill>
                <a:latin typeface="+mn-lt"/>
                <a:ea typeface="+mn-ea"/>
                <a:cs typeface="+mn-cs"/>
              </a:rPr>
              <a:t>person of any age who is self disciplined, and has good study habits is capable of picking up a study guide, taking the on-line practice tests, and then taking and passing the formal license test.  However, there are other options available</a:t>
            </a:r>
            <a:r>
              <a:rPr lang="en-US" sz="2000" dirty="0" smtClean="0">
                <a:solidFill>
                  <a:schemeClr val="bg1"/>
                </a:solidFill>
                <a:latin typeface="+mn-lt"/>
                <a:ea typeface="+mn-ea"/>
                <a:cs typeface="+mn-cs"/>
              </a:rPr>
              <a:t>.</a:t>
            </a:r>
          </a:p>
          <a:p>
            <a:pPr>
              <a:buNone/>
            </a:pPr>
            <a:endParaRPr lang="en-US" sz="800" dirty="0">
              <a:solidFill>
                <a:schemeClr val="bg1"/>
              </a:solidFill>
              <a:latin typeface="+mn-lt"/>
              <a:ea typeface="+mn-ea"/>
              <a:cs typeface="+mn-cs"/>
            </a:endParaRPr>
          </a:p>
          <a:p>
            <a:r>
              <a:rPr lang="en-US" sz="2000" dirty="0">
                <a:solidFill>
                  <a:schemeClr val="bg1"/>
                </a:solidFill>
                <a:latin typeface="+mn-lt"/>
                <a:ea typeface="+mn-ea"/>
                <a:cs typeface="+mn-cs"/>
              </a:rPr>
              <a:t>Join a Study Group moderated by an experienced ham radio operator</a:t>
            </a:r>
            <a:r>
              <a:rPr lang="en-US" sz="2000" dirty="0" smtClean="0">
                <a:solidFill>
                  <a:schemeClr val="bg1"/>
                </a:solidFill>
                <a:latin typeface="+mn-lt"/>
                <a:ea typeface="+mn-ea"/>
                <a:cs typeface="+mn-cs"/>
              </a:rPr>
              <a:t>. (</a:t>
            </a:r>
            <a:r>
              <a:rPr lang="en-US" sz="2000" i="1" dirty="0" smtClean="0">
                <a:solidFill>
                  <a:schemeClr val="bg1"/>
                </a:solidFill>
                <a:latin typeface="+mn-lt"/>
                <a:ea typeface="+mn-ea"/>
                <a:cs typeface="+mn-cs"/>
              </a:rPr>
              <a:t>Hams who mentor other Hams are known as “</a:t>
            </a:r>
            <a:r>
              <a:rPr lang="en-US" sz="2000" i="1" dirty="0" err="1" smtClean="0">
                <a:solidFill>
                  <a:schemeClr val="bg1"/>
                </a:solidFill>
                <a:latin typeface="+mn-lt"/>
                <a:ea typeface="+mn-ea"/>
                <a:cs typeface="+mn-cs"/>
              </a:rPr>
              <a:t>Elmers</a:t>
            </a:r>
            <a:r>
              <a:rPr lang="en-US" sz="2000" i="1" dirty="0" smtClean="0">
                <a:solidFill>
                  <a:schemeClr val="bg1"/>
                </a:solidFill>
                <a:latin typeface="+mn-lt"/>
                <a:ea typeface="+mn-ea"/>
                <a:cs typeface="+mn-cs"/>
              </a:rPr>
              <a:t>”.</a:t>
            </a:r>
            <a:r>
              <a:rPr lang="en-US" sz="2000" dirty="0" smtClean="0">
                <a:solidFill>
                  <a:schemeClr val="bg1"/>
                </a:solidFill>
                <a:latin typeface="+mn-lt"/>
                <a:ea typeface="+mn-ea"/>
                <a:cs typeface="+mn-cs"/>
              </a:rPr>
              <a:t>)</a:t>
            </a:r>
          </a:p>
          <a:p>
            <a:pPr>
              <a:buNone/>
            </a:pPr>
            <a:endParaRPr lang="en-US" sz="800" dirty="0">
              <a:solidFill>
                <a:schemeClr val="bg1"/>
              </a:solidFill>
              <a:latin typeface="+mn-lt"/>
              <a:ea typeface="+mn-ea"/>
              <a:cs typeface="+mn-cs"/>
            </a:endParaRPr>
          </a:p>
          <a:p>
            <a:r>
              <a:rPr lang="en-US" sz="2000" dirty="0">
                <a:solidFill>
                  <a:schemeClr val="bg1"/>
                </a:solidFill>
                <a:latin typeface="+mn-lt"/>
                <a:ea typeface="+mn-ea"/>
                <a:cs typeface="+mn-cs"/>
              </a:rPr>
              <a:t>Enroll in a Weekend License Boot Camp.  These two day sessions provide study material, training, and testing at the end of the session.</a:t>
            </a:r>
          </a:p>
          <a:p>
            <a:endParaRPr lang="en-US" sz="2000" dirty="0">
              <a:solidFill>
                <a:schemeClr val="bg1"/>
              </a:solidFill>
              <a:latin typeface="+mn-lt"/>
              <a:ea typeface="+mn-ea"/>
              <a:cs typeface="+mn-cs"/>
            </a:endParaRPr>
          </a:p>
          <a:p>
            <a:endParaRPr lang="en-US" sz="1600" dirty="0">
              <a:solidFill>
                <a:schemeClr val="bg1"/>
              </a:solidFill>
              <a:latin typeface="+mn-lt"/>
              <a:ea typeface="+mn-ea"/>
              <a:cs typeface="+mn-cs"/>
            </a:endParaRP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Your Call Sign</a:t>
            </a:r>
            <a:endParaRPr lang="en-US" dirty="0"/>
          </a:p>
        </p:txBody>
      </p:sp>
      <p:sp>
        <p:nvSpPr>
          <p:cNvPr id="308227" name="Rectangle 3"/>
          <p:cNvSpPr>
            <a:spLocks noGrp="1" noChangeArrowheads="1"/>
          </p:cNvSpPr>
          <p:nvPr>
            <p:ph type="body" idx="1"/>
          </p:nvPr>
        </p:nvSpPr>
        <p:spPr>
          <a:xfrm>
            <a:off x="2667000" y="1066800"/>
            <a:ext cx="6172200" cy="5334000"/>
          </a:xfrm>
        </p:spPr>
        <p:txBody>
          <a:bodyPr/>
          <a:lstStyle/>
          <a:p>
            <a:r>
              <a:rPr lang="en-US" b="1" dirty="0" smtClean="0"/>
              <a:t>A Quick Word About Call Signs:</a:t>
            </a:r>
          </a:p>
          <a:p>
            <a:r>
              <a:rPr lang="en-US" sz="2000" dirty="0">
                <a:solidFill>
                  <a:schemeClr val="bg1"/>
                </a:solidFill>
                <a:latin typeface="+mn-lt"/>
                <a:ea typeface="+mn-ea"/>
                <a:cs typeface="+mn-cs"/>
              </a:rPr>
              <a:t>An FCC Issued Call Sign is the unique identifier for your radio and/or station license</a:t>
            </a:r>
            <a:r>
              <a:rPr lang="en-US" sz="2000" dirty="0" smtClean="0">
                <a:solidFill>
                  <a:schemeClr val="bg1"/>
                </a:solidFill>
                <a:latin typeface="+mn-lt"/>
                <a:ea typeface="+mn-ea"/>
                <a:cs typeface="+mn-cs"/>
              </a:rPr>
              <a:t>.</a:t>
            </a:r>
          </a:p>
          <a:p>
            <a:endParaRPr lang="en-US" sz="800" dirty="0">
              <a:solidFill>
                <a:schemeClr val="bg1"/>
              </a:solidFill>
              <a:latin typeface="+mn-lt"/>
              <a:ea typeface="+mn-ea"/>
              <a:cs typeface="+mn-cs"/>
            </a:endParaRPr>
          </a:p>
          <a:p>
            <a:r>
              <a:rPr lang="en-US" sz="2000" dirty="0">
                <a:solidFill>
                  <a:schemeClr val="bg1"/>
                </a:solidFill>
                <a:latin typeface="+mn-lt"/>
                <a:ea typeface="+mn-ea"/>
                <a:cs typeface="+mn-cs"/>
              </a:rPr>
              <a:t>The US is divided into Ten Zones, each identified with the numeral One through Zero to identify the zone where the license was issued.  Your call will contain a Ø</a:t>
            </a:r>
            <a:r>
              <a:rPr lang="en-US" sz="2000" dirty="0" smtClean="0">
                <a:solidFill>
                  <a:schemeClr val="bg1"/>
                </a:solidFill>
                <a:latin typeface="+mn-lt"/>
                <a:ea typeface="+mn-ea"/>
                <a:cs typeface="+mn-cs"/>
              </a:rPr>
              <a:t>!</a:t>
            </a:r>
          </a:p>
          <a:p>
            <a:endParaRPr lang="en-US" sz="800" dirty="0">
              <a:solidFill>
                <a:schemeClr val="bg1"/>
              </a:solidFill>
              <a:latin typeface="+mn-lt"/>
              <a:ea typeface="+mn-ea"/>
              <a:cs typeface="+mn-cs"/>
            </a:endParaRPr>
          </a:p>
          <a:p>
            <a:r>
              <a:rPr lang="en-US" sz="2000" dirty="0">
                <a:solidFill>
                  <a:schemeClr val="bg1"/>
                </a:solidFill>
                <a:latin typeface="+mn-lt"/>
                <a:ea typeface="+mn-ea"/>
                <a:cs typeface="+mn-cs"/>
              </a:rPr>
              <a:t>Missouri and Kansas are in Zone Ø.  You’ll note that the Zero has a ‘slash’ through it to denote the difference between the Numeral Zero, as opposed to the Letter ‘O’.  The Ham Operators in the Midwest have become very proud of our unique display of Ø and have carried on this tradition.</a:t>
            </a:r>
          </a:p>
          <a:p>
            <a:endParaRPr lang="en-US" sz="2000" dirty="0">
              <a:solidFill>
                <a:schemeClr val="bg1"/>
              </a:solidFill>
              <a:latin typeface="+mn-lt"/>
              <a:ea typeface="+mn-ea"/>
              <a:cs typeface="+mn-cs"/>
            </a:endParaRPr>
          </a:p>
          <a:p>
            <a:endParaRPr lang="en-US" sz="1600" dirty="0">
              <a:solidFill>
                <a:schemeClr val="bg1"/>
              </a:solidFill>
              <a:latin typeface="+mn-lt"/>
              <a:ea typeface="+mn-ea"/>
              <a:cs typeface="+mn-cs"/>
            </a:endParaRPr>
          </a:p>
          <a:p>
            <a:pPr>
              <a:buNone/>
            </a:pPr>
            <a:endParaRPr lang="en-US" dirty="0"/>
          </a:p>
        </p:txBody>
      </p:sp>
      <p:pic>
        <p:nvPicPr>
          <p:cNvPr id="4" name="Picture 3" descr="KD0HKD.gif"/>
          <p:cNvPicPr>
            <a:picLocks noChangeAspect="1"/>
          </p:cNvPicPr>
          <p:nvPr/>
        </p:nvPicPr>
        <p:blipFill>
          <a:blip r:embed="rId2" cstate="print"/>
          <a:stretch>
            <a:fillRect/>
          </a:stretch>
        </p:blipFill>
        <p:spPr>
          <a:xfrm>
            <a:off x="4371975" y="5915025"/>
            <a:ext cx="3019425" cy="5619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Satellite Communications</a:t>
            </a:r>
            <a:endParaRPr lang="en-US" dirty="0"/>
          </a:p>
        </p:txBody>
      </p:sp>
      <p:pic>
        <p:nvPicPr>
          <p:cNvPr id="4" name="Picture 14" descr="cropped-oscar_earth_moon_right_1"/>
          <p:cNvPicPr>
            <a:picLocks noChangeAspect="1" noChangeArrowheads="1"/>
          </p:cNvPicPr>
          <p:nvPr/>
        </p:nvPicPr>
        <p:blipFill>
          <a:blip r:embed="rId2" cstate="print"/>
          <a:srcRect/>
          <a:stretch>
            <a:fillRect/>
          </a:stretch>
        </p:blipFill>
        <p:spPr bwMode="auto">
          <a:xfrm>
            <a:off x="2966664" y="4724400"/>
            <a:ext cx="6177336" cy="1981200"/>
          </a:xfrm>
          <a:prstGeom prst="rect">
            <a:avLst/>
          </a:prstGeom>
          <a:noFill/>
          <a:ln w="9525">
            <a:noFill/>
            <a:miter lim="800000"/>
            <a:headEnd/>
            <a:tailEnd/>
          </a:ln>
        </p:spPr>
      </p:pic>
      <p:sp>
        <p:nvSpPr>
          <p:cNvPr id="308227" name="Rectangle 3"/>
          <p:cNvSpPr>
            <a:spLocks noGrp="1" noChangeArrowheads="1"/>
          </p:cNvSpPr>
          <p:nvPr>
            <p:ph type="body" idx="1"/>
          </p:nvPr>
        </p:nvSpPr>
        <p:spPr>
          <a:xfrm>
            <a:off x="2667000" y="1219200"/>
            <a:ext cx="6324600" cy="4191000"/>
          </a:xfrm>
        </p:spPr>
        <p:txBody>
          <a:bodyPr/>
          <a:lstStyle/>
          <a:p>
            <a:r>
              <a:rPr lang="en-US" b="1" dirty="0" smtClean="0"/>
              <a:t>A Short History:</a:t>
            </a:r>
          </a:p>
          <a:p>
            <a:endParaRPr lang="en-US" sz="800" b="1" dirty="0" smtClean="0"/>
          </a:p>
          <a:p>
            <a:r>
              <a:rPr lang="en-US" sz="2000" b="1" i="1" dirty="0" smtClean="0">
                <a:solidFill>
                  <a:schemeClr val="bg1"/>
                </a:solidFill>
                <a:latin typeface="+mn-lt"/>
                <a:ea typeface="+mn-ea"/>
                <a:cs typeface="+mn-cs"/>
              </a:rPr>
              <a:t>OSCAR 1</a:t>
            </a:r>
            <a:r>
              <a:rPr lang="en-US" sz="2000" i="1" dirty="0" smtClean="0">
                <a:solidFill>
                  <a:schemeClr val="bg1"/>
                </a:solidFill>
                <a:latin typeface="+mn-lt"/>
                <a:ea typeface="+mn-ea"/>
                <a:cs typeface="+mn-cs"/>
              </a:rPr>
              <a:t>, </a:t>
            </a:r>
            <a:r>
              <a:rPr lang="en-US" sz="2000" i="1" dirty="0">
                <a:solidFill>
                  <a:schemeClr val="bg1"/>
                </a:solidFill>
                <a:latin typeface="+mn-lt"/>
                <a:ea typeface="+mn-ea"/>
                <a:cs typeface="+mn-cs"/>
              </a:rPr>
              <a:t>the 1</a:t>
            </a:r>
            <a:r>
              <a:rPr lang="en-US" sz="2000" i="1" baseline="30000" dirty="0">
                <a:solidFill>
                  <a:schemeClr val="bg1"/>
                </a:solidFill>
                <a:latin typeface="+mn-lt"/>
                <a:ea typeface="+mn-ea"/>
                <a:cs typeface="+mn-cs"/>
              </a:rPr>
              <a:t>st</a:t>
            </a:r>
            <a:r>
              <a:rPr lang="en-US" sz="2000" i="1" dirty="0">
                <a:solidFill>
                  <a:schemeClr val="bg1"/>
                </a:solidFill>
                <a:latin typeface="+mn-lt"/>
                <a:ea typeface="+mn-ea"/>
                <a:cs typeface="+mn-cs"/>
              </a:rPr>
              <a:t> Amateur Radio </a:t>
            </a:r>
            <a:r>
              <a:rPr lang="en-US" sz="2000" i="1" dirty="0" smtClean="0">
                <a:solidFill>
                  <a:schemeClr val="bg1"/>
                </a:solidFill>
                <a:latin typeface="+mn-lt"/>
                <a:ea typeface="+mn-ea"/>
                <a:cs typeface="+mn-cs"/>
              </a:rPr>
              <a:t>Satellite</a:t>
            </a:r>
          </a:p>
          <a:p>
            <a:endParaRPr lang="en-US" sz="800" i="1" dirty="0">
              <a:solidFill>
                <a:schemeClr val="bg1"/>
              </a:solidFill>
              <a:latin typeface="+mn-lt"/>
              <a:ea typeface="+mn-ea"/>
              <a:cs typeface="+mn-cs"/>
            </a:endParaRPr>
          </a:p>
          <a:p>
            <a:r>
              <a:rPr lang="en-US" sz="2000" dirty="0" smtClean="0">
                <a:solidFill>
                  <a:schemeClr val="bg1"/>
                </a:solidFill>
                <a:latin typeface="+mn-lt"/>
                <a:ea typeface="+mn-ea"/>
                <a:cs typeface="+mn-cs"/>
              </a:rPr>
              <a:t>OSCAR</a:t>
            </a:r>
            <a:r>
              <a:rPr lang="en-US" sz="2000" dirty="0">
                <a:solidFill>
                  <a:schemeClr val="bg1"/>
                </a:solidFill>
                <a:latin typeface="+mn-lt"/>
                <a:ea typeface="+mn-ea"/>
                <a:cs typeface="+mn-cs"/>
              </a:rPr>
              <a:t>: </a:t>
            </a:r>
            <a:r>
              <a:rPr lang="en-US" sz="2000" b="1" u="sng" dirty="0">
                <a:solidFill>
                  <a:schemeClr val="bg1"/>
                </a:solidFill>
                <a:latin typeface="+mn-lt"/>
                <a:ea typeface="+mn-ea"/>
                <a:cs typeface="+mn-cs"/>
              </a:rPr>
              <a:t>O</a:t>
            </a:r>
            <a:r>
              <a:rPr lang="en-US" sz="2000" dirty="0">
                <a:solidFill>
                  <a:schemeClr val="bg1"/>
                </a:solidFill>
                <a:latin typeface="+mn-lt"/>
                <a:ea typeface="+mn-ea"/>
                <a:cs typeface="+mn-cs"/>
              </a:rPr>
              <a:t>rbiting </a:t>
            </a:r>
            <a:r>
              <a:rPr lang="en-US" sz="2000" b="1" u="sng" dirty="0">
                <a:solidFill>
                  <a:schemeClr val="bg1"/>
                </a:solidFill>
                <a:latin typeface="+mn-lt"/>
                <a:ea typeface="+mn-ea"/>
                <a:cs typeface="+mn-cs"/>
              </a:rPr>
              <a:t>S</a:t>
            </a:r>
            <a:r>
              <a:rPr lang="en-US" sz="2000" dirty="0">
                <a:solidFill>
                  <a:schemeClr val="bg1"/>
                </a:solidFill>
                <a:latin typeface="+mn-lt"/>
                <a:ea typeface="+mn-ea"/>
                <a:cs typeface="+mn-cs"/>
              </a:rPr>
              <a:t>atellite </a:t>
            </a:r>
            <a:r>
              <a:rPr lang="en-US" sz="2000" b="1" u="sng" dirty="0">
                <a:solidFill>
                  <a:schemeClr val="bg1"/>
                </a:solidFill>
                <a:latin typeface="+mn-lt"/>
                <a:ea typeface="+mn-ea"/>
                <a:cs typeface="+mn-cs"/>
              </a:rPr>
              <a:t>C</a:t>
            </a:r>
            <a:r>
              <a:rPr lang="en-US" sz="2000" dirty="0">
                <a:solidFill>
                  <a:schemeClr val="bg1"/>
                </a:solidFill>
                <a:latin typeface="+mn-lt"/>
                <a:ea typeface="+mn-ea"/>
                <a:cs typeface="+mn-cs"/>
              </a:rPr>
              <a:t>arrying </a:t>
            </a:r>
            <a:r>
              <a:rPr lang="en-US" sz="2000" b="1" u="sng" dirty="0">
                <a:solidFill>
                  <a:schemeClr val="bg1"/>
                </a:solidFill>
                <a:latin typeface="+mn-lt"/>
                <a:ea typeface="+mn-ea"/>
                <a:cs typeface="+mn-cs"/>
              </a:rPr>
              <a:t>A</a:t>
            </a:r>
            <a:r>
              <a:rPr lang="en-US" sz="2000" dirty="0">
                <a:solidFill>
                  <a:schemeClr val="bg1"/>
                </a:solidFill>
                <a:latin typeface="+mn-lt"/>
                <a:ea typeface="+mn-ea"/>
                <a:cs typeface="+mn-cs"/>
              </a:rPr>
              <a:t>mateur </a:t>
            </a:r>
            <a:r>
              <a:rPr lang="en-US" sz="2000" b="1" u="sng" dirty="0" smtClean="0">
                <a:solidFill>
                  <a:schemeClr val="bg1"/>
                </a:solidFill>
                <a:latin typeface="+mn-lt"/>
                <a:ea typeface="+mn-ea"/>
                <a:cs typeface="+mn-cs"/>
              </a:rPr>
              <a:t>R</a:t>
            </a:r>
            <a:r>
              <a:rPr lang="en-US" sz="2000" dirty="0" smtClean="0">
                <a:solidFill>
                  <a:schemeClr val="bg1"/>
                </a:solidFill>
                <a:latin typeface="+mn-lt"/>
                <a:ea typeface="+mn-ea"/>
                <a:cs typeface="+mn-cs"/>
              </a:rPr>
              <a:t>adio</a:t>
            </a:r>
          </a:p>
          <a:p>
            <a:endParaRPr lang="en-US" sz="800" dirty="0">
              <a:solidFill>
                <a:schemeClr val="bg1"/>
              </a:solidFill>
              <a:latin typeface="+mn-lt"/>
              <a:ea typeface="+mn-ea"/>
              <a:cs typeface="+mn-cs"/>
            </a:endParaRPr>
          </a:p>
          <a:p>
            <a:r>
              <a:rPr lang="en-US" sz="1800" dirty="0">
                <a:solidFill>
                  <a:schemeClr val="bg1"/>
                </a:solidFill>
                <a:latin typeface="+mn-lt"/>
                <a:ea typeface="+mn-ea"/>
                <a:cs typeface="+mn-cs"/>
              </a:rPr>
              <a:t>Project OSCAR started in 1960 and was responsible for the construction of the first Amateur Radio Satellite OSCAR-1 that was successfully launched from Vandenberg AFB in California, on December 12, 1961, barely four years after the launch of Russia’s first Sputnik. OSCAR-1 orbited the earth for 22 days, transmitting the “HI” greeting in Morse Code from above.   </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Satellite Communications</a:t>
            </a:r>
            <a:endParaRPr lang="en-US" dirty="0"/>
          </a:p>
        </p:txBody>
      </p:sp>
      <p:sp>
        <p:nvSpPr>
          <p:cNvPr id="308227" name="Rectangle 3"/>
          <p:cNvSpPr>
            <a:spLocks noGrp="1" noChangeArrowheads="1"/>
          </p:cNvSpPr>
          <p:nvPr>
            <p:ph type="body" idx="1"/>
          </p:nvPr>
        </p:nvSpPr>
        <p:spPr>
          <a:xfrm>
            <a:off x="2667000" y="1371600"/>
            <a:ext cx="6324600" cy="5334000"/>
          </a:xfrm>
        </p:spPr>
        <p:txBody>
          <a:bodyPr/>
          <a:lstStyle/>
          <a:p>
            <a:r>
              <a:rPr lang="en-US" b="1" dirty="0" smtClean="0"/>
              <a:t>A Slightly Technical Overview:</a:t>
            </a:r>
          </a:p>
          <a:p>
            <a:endParaRPr lang="en-US" sz="1000" b="1" dirty="0" smtClean="0"/>
          </a:p>
          <a:p>
            <a:r>
              <a:rPr lang="en-US" sz="2000" dirty="0">
                <a:solidFill>
                  <a:schemeClr val="bg1"/>
                </a:solidFill>
                <a:latin typeface="+mn-lt"/>
                <a:ea typeface="+mn-ea"/>
                <a:cs typeface="+mn-cs"/>
              </a:rPr>
              <a:t>Satellite communications </a:t>
            </a:r>
            <a:r>
              <a:rPr lang="en-US" sz="2000" dirty="0" smtClean="0">
                <a:solidFill>
                  <a:schemeClr val="bg1"/>
                </a:solidFill>
                <a:latin typeface="+mn-lt"/>
                <a:ea typeface="+mn-ea"/>
                <a:cs typeface="+mn-cs"/>
              </a:rPr>
              <a:t>are </a:t>
            </a:r>
            <a:r>
              <a:rPr lang="en-US" sz="2000" dirty="0">
                <a:solidFill>
                  <a:schemeClr val="bg1"/>
                </a:solidFill>
                <a:latin typeface="+mn-lt"/>
                <a:ea typeface="+mn-ea"/>
                <a:cs typeface="+mn-cs"/>
              </a:rPr>
              <a:t>“</a:t>
            </a:r>
            <a:r>
              <a:rPr lang="en-US" sz="2000" i="1" dirty="0">
                <a:solidFill>
                  <a:schemeClr val="bg1"/>
                </a:solidFill>
                <a:latin typeface="+mn-lt"/>
                <a:ea typeface="+mn-ea"/>
                <a:cs typeface="+mn-cs"/>
              </a:rPr>
              <a:t>Line of Sight</a:t>
            </a:r>
            <a:r>
              <a:rPr lang="en-US" sz="2000" dirty="0">
                <a:solidFill>
                  <a:schemeClr val="bg1"/>
                </a:solidFill>
                <a:latin typeface="+mn-lt"/>
                <a:ea typeface="+mn-ea"/>
                <a:cs typeface="+mn-cs"/>
              </a:rPr>
              <a:t>”</a:t>
            </a:r>
          </a:p>
          <a:p>
            <a:r>
              <a:rPr lang="en-US" sz="2000" dirty="0">
                <a:solidFill>
                  <a:schemeClr val="bg1"/>
                </a:solidFill>
                <a:latin typeface="+mn-lt"/>
                <a:ea typeface="+mn-ea"/>
                <a:cs typeface="+mn-cs"/>
              </a:rPr>
              <a:t>You </a:t>
            </a:r>
            <a:r>
              <a:rPr lang="en-US" sz="2000" i="1" u="sng" dirty="0">
                <a:solidFill>
                  <a:schemeClr val="bg1"/>
                </a:solidFill>
                <a:latin typeface="+mn-lt"/>
                <a:ea typeface="+mn-ea"/>
                <a:cs typeface="+mn-cs"/>
              </a:rPr>
              <a:t>do</a:t>
            </a:r>
            <a:r>
              <a:rPr lang="en-US" sz="2000" i="1" dirty="0">
                <a:solidFill>
                  <a:schemeClr val="bg1"/>
                </a:solidFill>
                <a:latin typeface="+mn-lt"/>
                <a:ea typeface="+mn-ea"/>
                <a:cs typeface="+mn-cs"/>
              </a:rPr>
              <a:t> </a:t>
            </a:r>
            <a:r>
              <a:rPr lang="en-US" sz="2000" i="1" u="sng" dirty="0">
                <a:solidFill>
                  <a:schemeClr val="bg1"/>
                </a:solidFill>
                <a:latin typeface="+mn-lt"/>
                <a:ea typeface="+mn-ea"/>
                <a:cs typeface="+mn-cs"/>
              </a:rPr>
              <a:t>not</a:t>
            </a:r>
            <a:r>
              <a:rPr lang="en-US" sz="2000" i="1" dirty="0">
                <a:solidFill>
                  <a:schemeClr val="bg1"/>
                </a:solidFill>
                <a:latin typeface="+mn-lt"/>
                <a:ea typeface="+mn-ea"/>
                <a:cs typeface="+mn-cs"/>
              </a:rPr>
              <a:t> </a:t>
            </a:r>
            <a:r>
              <a:rPr lang="en-US" sz="2000" dirty="0">
                <a:solidFill>
                  <a:schemeClr val="bg1"/>
                </a:solidFill>
                <a:latin typeface="+mn-lt"/>
                <a:ea typeface="+mn-ea"/>
                <a:cs typeface="+mn-cs"/>
              </a:rPr>
              <a:t>need very much power to work Amateur Radio Satellites.</a:t>
            </a:r>
          </a:p>
          <a:p>
            <a:r>
              <a:rPr lang="en-US" sz="2000" dirty="0">
                <a:solidFill>
                  <a:schemeClr val="bg1"/>
                </a:solidFill>
                <a:latin typeface="+mn-lt"/>
                <a:ea typeface="+mn-ea"/>
                <a:cs typeface="+mn-cs"/>
              </a:rPr>
              <a:t>Split band communications recommended, i.e. VHF Uplink / UHF Downlink.</a:t>
            </a:r>
          </a:p>
          <a:p>
            <a:r>
              <a:rPr lang="en-US" sz="2000" dirty="0">
                <a:solidFill>
                  <a:schemeClr val="bg1"/>
                </a:solidFill>
                <a:latin typeface="+mn-lt"/>
                <a:ea typeface="+mn-ea"/>
                <a:cs typeface="+mn-cs"/>
              </a:rPr>
              <a:t>Communications occurs only when the operating station is within the radio ‘Footprint’ of the orbiting satellite.</a:t>
            </a:r>
          </a:p>
          <a:p>
            <a:pPr>
              <a:buNone/>
            </a:pPr>
            <a:endParaRPr lang="en-US" dirty="0"/>
          </a:p>
        </p:txBody>
      </p:sp>
      <p:pic>
        <p:nvPicPr>
          <p:cNvPr id="330753" name="Picture 1"/>
          <p:cNvPicPr>
            <a:picLocks noChangeAspect="1" noChangeArrowheads="1"/>
          </p:cNvPicPr>
          <p:nvPr/>
        </p:nvPicPr>
        <p:blipFill>
          <a:blip r:embed="rId2" cstate="print"/>
          <a:srcRect/>
          <a:stretch>
            <a:fillRect/>
          </a:stretch>
        </p:blipFill>
        <p:spPr bwMode="auto">
          <a:xfrm>
            <a:off x="3057525" y="4724400"/>
            <a:ext cx="6010275" cy="2090127"/>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Satellite Communications</a:t>
            </a:r>
            <a:endParaRPr lang="en-US" dirty="0"/>
          </a:p>
        </p:txBody>
      </p:sp>
      <p:sp>
        <p:nvSpPr>
          <p:cNvPr id="308227" name="Rectangle 3"/>
          <p:cNvSpPr>
            <a:spLocks noGrp="1" noChangeArrowheads="1"/>
          </p:cNvSpPr>
          <p:nvPr>
            <p:ph type="body" idx="1"/>
          </p:nvPr>
        </p:nvSpPr>
        <p:spPr>
          <a:xfrm>
            <a:off x="2667000" y="1371600"/>
            <a:ext cx="6324600" cy="5334000"/>
          </a:xfrm>
        </p:spPr>
        <p:txBody>
          <a:bodyPr/>
          <a:lstStyle/>
          <a:p>
            <a:r>
              <a:rPr lang="en-US" b="1" dirty="0" smtClean="0"/>
              <a:t>Most Basic Hardware Setup:</a:t>
            </a:r>
          </a:p>
          <a:p>
            <a:endParaRPr lang="en-US" sz="1000" b="1" dirty="0" smtClean="0"/>
          </a:p>
          <a:p>
            <a:pPr lvl="0"/>
            <a:r>
              <a:rPr lang="en-US" sz="2000" b="1" dirty="0">
                <a:solidFill>
                  <a:schemeClr val="bg1"/>
                </a:solidFill>
                <a:latin typeface="+mn-lt"/>
                <a:ea typeface="+mn-ea"/>
                <a:cs typeface="+mn-cs"/>
              </a:rPr>
              <a:t>Radio</a:t>
            </a:r>
          </a:p>
          <a:p>
            <a:pPr lvl="1"/>
            <a:r>
              <a:rPr lang="en-US" sz="2000" dirty="0">
                <a:solidFill>
                  <a:schemeClr val="bg1"/>
                </a:solidFill>
                <a:latin typeface="+mn-lt"/>
              </a:rPr>
              <a:t>5 Watt (or less) Split-Band, Hand Held HT Radio </a:t>
            </a:r>
          </a:p>
          <a:p>
            <a:pPr lvl="0"/>
            <a:r>
              <a:rPr lang="en-US" sz="2000" b="1" dirty="0">
                <a:solidFill>
                  <a:schemeClr val="bg1"/>
                </a:solidFill>
                <a:latin typeface="+mn-lt"/>
                <a:ea typeface="+mn-ea"/>
                <a:cs typeface="+mn-cs"/>
              </a:rPr>
              <a:t>Antenna</a:t>
            </a:r>
          </a:p>
          <a:p>
            <a:pPr lvl="1"/>
            <a:r>
              <a:rPr lang="en-US" sz="2000" dirty="0">
                <a:solidFill>
                  <a:schemeClr val="bg1"/>
                </a:solidFill>
                <a:latin typeface="+mn-lt"/>
              </a:rPr>
              <a:t>Hand Held </a:t>
            </a:r>
            <a:r>
              <a:rPr lang="en-US" sz="2000" dirty="0" err="1">
                <a:solidFill>
                  <a:schemeClr val="bg1"/>
                </a:solidFill>
                <a:latin typeface="+mn-lt"/>
              </a:rPr>
              <a:t>Yagi</a:t>
            </a:r>
            <a:r>
              <a:rPr lang="en-US" sz="2000" dirty="0">
                <a:solidFill>
                  <a:schemeClr val="bg1"/>
                </a:solidFill>
                <a:latin typeface="+mn-lt"/>
              </a:rPr>
              <a:t> Antenna, or </a:t>
            </a:r>
          </a:p>
          <a:p>
            <a:pPr lvl="1"/>
            <a:r>
              <a:rPr lang="en-US" sz="2000" dirty="0">
                <a:solidFill>
                  <a:schemeClr val="bg1"/>
                </a:solidFill>
                <a:latin typeface="+mn-lt"/>
              </a:rPr>
              <a:t>After Market HT Whip </a:t>
            </a:r>
          </a:p>
          <a:p>
            <a:pPr lvl="0"/>
            <a:r>
              <a:rPr lang="en-US" sz="2000" b="1" dirty="0">
                <a:solidFill>
                  <a:schemeClr val="bg1"/>
                </a:solidFill>
                <a:latin typeface="+mn-lt"/>
                <a:ea typeface="+mn-ea"/>
                <a:cs typeface="+mn-cs"/>
              </a:rPr>
              <a:t>Voice Recorder</a:t>
            </a:r>
          </a:p>
          <a:p>
            <a:pPr lvl="1"/>
            <a:r>
              <a:rPr lang="en-US" sz="2000" dirty="0">
                <a:solidFill>
                  <a:schemeClr val="bg1"/>
                </a:solidFill>
                <a:latin typeface="+mn-lt"/>
              </a:rPr>
              <a:t>Digital or Tape Recorder </a:t>
            </a:r>
          </a:p>
          <a:p>
            <a:pPr lvl="0"/>
            <a:r>
              <a:rPr lang="en-US" sz="2000" b="1" dirty="0">
                <a:solidFill>
                  <a:schemeClr val="bg1"/>
                </a:solidFill>
                <a:latin typeface="+mn-lt"/>
                <a:ea typeface="+mn-ea"/>
                <a:cs typeface="+mn-cs"/>
              </a:rPr>
              <a:t>Satellite Prediction Software</a:t>
            </a:r>
          </a:p>
          <a:p>
            <a:pPr lvl="1"/>
            <a:r>
              <a:rPr lang="en-US" sz="2000" dirty="0">
                <a:solidFill>
                  <a:schemeClr val="bg1"/>
                </a:solidFill>
                <a:latin typeface="+mn-lt"/>
              </a:rPr>
              <a:t>For PC Computer:</a:t>
            </a:r>
          </a:p>
          <a:p>
            <a:pPr lvl="1"/>
            <a:r>
              <a:rPr lang="en-US" sz="2000" dirty="0">
                <a:solidFill>
                  <a:schemeClr val="bg1"/>
                </a:solidFill>
                <a:latin typeface="+mn-lt"/>
              </a:rPr>
              <a:t>For PDA Running or Smart Phone</a:t>
            </a:r>
          </a:p>
          <a:p>
            <a:pPr lvl="0"/>
            <a:r>
              <a:rPr lang="en-US" sz="2000" b="1" dirty="0">
                <a:solidFill>
                  <a:schemeClr val="bg1"/>
                </a:solidFill>
                <a:latin typeface="+mn-lt"/>
                <a:ea typeface="+mn-ea"/>
                <a:cs typeface="+mn-cs"/>
              </a:rPr>
              <a:t>A Simple Compass </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Satellite Communications</a:t>
            </a:r>
            <a:endParaRPr lang="en-US" dirty="0"/>
          </a:p>
        </p:txBody>
      </p:sp>
      <p:sp>
        <p:nvSpPr>
          <p:cNvPr id="308227" name="Rectangle 3"/>
          <p:cNvSpPr>
            <a:spLocks noGrp="1" noChangeArrowheads="1"/>
          </p:cNvSpPr>
          <p:nvPr>
            <p:ph type="body" idx="1"/>
          </p:nvPr>
        </p:nvSpPr>
        <p:spPr>
          <a:xfrm>
            <a:off x="2667000" y="1371600"/>
            <a:ext cx="6324600" cy="5334000"/>
          </a:xfrm>
        </p:spPr>
        <p:txBody>
          <a:bodyPr/>
          <a:lstStyle/>
          <a:p>
            <a:r>
              <a:rPr lang="en-US" b="1" dirty="0" smtClean="0"/>
              <a:t>Recommended Amateur Radio Bands:</a:t>
            </a:r>
          </a:p>
          <a:p>
            <a:endParaRPr lang="en-US" sz="1000" b="1" dirty="0" smtClean="0"/>
          </a:p>
          <a:p>
            <a:r>
              <a:rPr lang="en-US" sz="2000" dirty="0">
                <a:solidFill>
                  <a:schemeClr val="bg1"/>
                </a:solidFill>
                <a:latin typeface="+mn-lt"/>
                <a:ea typeface="+mn-ea"/>
                <a:cs typeface="+mn-cs"/>
              </a:rPr>
              <a:t>The bands recommended for satellite communications include the </a:t>
            </a:r>
          </a:p>
          <a:p>
            <a:pPr lvl="1"/>
            <a:r>
              <a:rPr lang="en-US" sz="1600" dirty="0">
                <a:solidFill>
                  <a:schemeClr val="bg1"/>
                </a:solidFill>
                <a:latin typeface="+mn-lt"/>
                <a:ea typeface="+mn-ea"/>
                <a:cs typeface="+mn-cs"/>
              </a:rPr>
              <a:t>2m VHF Band, </a:t>
            </a:r>
          </a:p>
          <a:p>
            <a:pPr lvl="1"/>
            <a:r>
              <a:rPr lang="en-US" sz="1600" dirty="0">
                <a:solidFill>
                  <a:schemeClr val="bg1"/>
                </a:solidFill>
                <a:latin typeface="+mn-lt"/>
                <a:ea typeface="+mn-ea"/>
                <a:cs typeface="+mn-cs"/>
              </a:rPr>
              <a:t>70cm UHF Band</a:t>
            </a:r>
          </a:p>
          <a:p>
            <a:pPr lvl="1"/>
            <a:r>
              <a:rPr lang="en-US" sz="1600" dirty="0">
                <a:solidFill>
                  <a:schemeClr val="bg1"/>
                </a:solidFill>
                <a:latin typeface="+mn-lt"/>
                <a:ea typeface="+mn-ea"/>
                <a:cs typeface="+mn-cs"/>
              </a:rPr>
              <a:t>Microware Bands in the Gigahertz Range</a:t>
            </a:r>
            <a:r>
              <a:rPr lang="en-US" sz="1600" dirty="0" smtClean="0">
                <a:solidFill>
                  <a:schemeClr val="bg1"/>
                </a:solidFill>
                <a:latin typeface="+mn-lt"/>
                <a:ea typeface="+mn-ea"/>
                <a:cs typeface="+mn-cs"/>
              </a:rPr>
              <a:t>.</a:t>
            </a:r>
          </a:p>
          <a:p>
            <a:pPr lvl="1"/>
            <a:endParaRPr lang="en-US" sz="800" dirty="0">
              <a:solidFill>
                <a:schemeClr val="bg1"/>
              </a:solidFill>
              <a:latin typeface="+mn-lt"/>
              <a:ea typeface="+mn-ea"/>
              <a:cs typeface="+mn-cs"/>
            </a:endParaRPr>
          </a:p>
          <a:p>
            <a:r>
              <a:rPr lang="en-US" sz="2000" dirty="0">
                <a:solidFill>
                  <a:schemeClr val="bg1"/>
                </a:solidFill>
                <a:latin typeface="+mn-lt"/>
                <a:ea typeface="+mn-ea"/>
                <a:cs typeface="+mn-cs"/>
              </a:rPr>
              <a:t>Each band has its own unique pros and cons</a:t>
            </a:r>
            <a:r>
              <a:rPr lang="en-US" sz="2000" dirty="0" smtClean="0">
                <a:solidFill>
                  <a:schemeClr val="bg1"/>
                </a:solidFill>
                <a:latin typeface="+mn-lt"/>
                <a:ea typeface="+mn-ea"/>
                <a:cs typeface="+mn-cs"/>
              </a:rPr>
              <a:t>.</a:t>
            </a:r>
          </a:p>
          <a:p>
            <a:endParaRPr lang="en-US" sz="800" dirty="0">
              <a:solidFill>
                <a:schemeClr val="bg1"/>
              </a:solidFill>
              <a:latin typeface="+mn-lt"/>
              <a:ea typeface="+mn-ea"/>
              <a:cs typeface="+mn-cs"/>
            </a:endParaRPr>
          </a:p>
          <a:p>
            <a:r>
              <a:rPr lang="en-US" sz="2000" dirty="0">
                <a:solidFill>
                  <a:schemeClr val="bg1"/>
                </a:solidFill>
                <a:latin typeface="+mn-lt"/>
                <a:ea typeface="+mn-ea"/>
                <a:cs typeface="+mn-cs"/>
              </a:rPr>
              <a:t>With respect to economically priced and available hardware, the VHF and / or UHF </a:t>
            </a:r>
            <a:r>
              <a:rPr lang="en-US" sz="2000" dirty="0" smtClean="0">
                <a:solidFill>
                  <a:schemeClr val="bg1"/>
                </a:solidFill>
                <a:latin typeface="+mn-lt"/>
                <a:ea typeface="+mn-ea"/>
                <a:cs typeface="+mn-cs"/>
              </a:rPr>
              <a:t>Bands are </a:t>
            </a:r>
            <a:r>
              <a:rPr lang="en-US" sz="2000" dirty="0">
                <a:solidFill>
                  <a:schemeClr val="bg1"/>
                </a:solidFill>
                <a:latin typeface="+mn-lt"/>
                <a:ea typeface="+mn-ea"/>
                <a:cs typeface="+mn-cs"/>
              </a:rPr>
              <a:t>recommended. </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Satellite Communications</a:t>
            </a:r>
            <a:endParaRPr lang="en-US" dirty="0"/>
          </a:p>
        </p:txBody>
      </p:sp>
      <p:sp>
        <p:nvSpPr>
          <p:cNvPr id="308227" name="Rectangle 3"/>
          <p:cNvSpPr>
            <a:spLocks noGrp="1" noChangeArrowheads="1"/>
          </p:cNvSpPr>
          <p:nvPr>
            <p:ph type="body" idx="1"/>
          </p:nvPr>
        </p:nvSpPr>
        <p:spPr>
          <a:xfrm>
            <a:off x="2667000" y="1371600"/>
            <a:ext cx="6324600" cy="2743200"/>
          </a:xfrm>
        </p:spPr>
        <p:txBody>
          <a:bodyPr/>
          <a:lstStyle/>
          <a:p>
            <a:r>
              <a:rPr lang="en-US" b="1" dirty="0" smtClean="0"/>
              <a:t>We Have More Details on Satellite Communications!</a:t>
            </a:r>
          </a:p>
          <a:p>
            <a:endParaRPr lang="en-US" sz="1000" b="1" dirty="0" smtClean="0"/>
          </a:p>
          <a:p>
            <a:r>
              <a:rPr lang="en-US" sz="2000" dirty="0">
                <a:solidFill>
                  <a:schemeClr val="bg1"/>
                </a:solidFill>
                <a:latin typeface="+mn-lt"/>
                <a:ea typeface="+mn-ea"/>
                <a:cs typeface="+mn-cs"/>
              </a:rPr>
              <a:t>We have an entire presentation which provides more details on Satellite Communications.  This presentation typically includes a hands on demonstration of working an actual Amateur Radio Satellite in space.</a:t>
            </a:r>
          </a:p>
          <a:p>
            <a:pPr>
              <a:buNone/>
            </a:pPr>
            <a:endParaRPr lang="en-US" dirty="0"/>
          </a:p>
        </p:txBody>
      </p:sp>
      <p:pic>
        <p:nvPicPr>
          <p:cNvPr id="4" name="Picture 3" descr="Eddy.png"/>
          <p:cNvPicPr>
            <a:picLocks noChangeAspect="1"/>
          </p:cNvPicPr>
          <p:nvPr/>
        </p:nvPicPr>
        <p:blipFill>
          <a:blip r:embed="rId2" cstate="print"/>
          <a:srcRect/>
          <a:stretch>
            <a:fillRect/>
          </a:stretch>
        </p:blipFill>
        <p:spPr bwMode="auto">
          <a:xfrm>
            <a:off x="3962400" y="4191000"/>
            <a:ext cx="4156949"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Other Hardware Considerations for Other Activities</a:t>
            </a:r>
            <a:endParaRPr lang="en-US" dirty="0"/>
          </a:p>
        </p:txBody>
      </p:sp>
      <p:sp>
        <p:nvSpPr>
          <p:cNvPr id="308227" name="Rectangle 3"/>
          <p:cNvSpPr>
            <a:spLocks noGrp="1" noChangeArrowheads="1"/>
          </p:cNvSpPr>
          <p:nvPr>
            <p:ph type="body" idx="1"/>
          </p:nvPr>
        </p:nvSpPr>
        <p:spPr>
          <a:xfrm>
            <a:off x="2667000" y="1219200"/>
            <a:ext cx="6248400" cy="990600"/>
          </a:xfrm>
        </p:spPr>
        <p:txBody>
          <a:bodyPr/>
          <a:lstStyle/>
          <a:p>
            <a:r>
              <a:rPr lang="en-US" b="1" dirty="0">
                <a:solidFill>
                  <a:schemeClr val="bg1"/>
                </a:solidFill>
                <a:latin typeface="+mn-lt"/>
                <a:ea typeface="+mn-ea"/>
                <a:cs typeface="+mn-cs"/>
              </a:rPr>
              <a:t>Amateur Radio has something for everyone:</a:t>
            </a:r>
            <a:endParaRPr lang="en-US" dirty="0">
              <a:solidFill>
                <a:schemeClr val="bg1"/>
              </a:solidFill>
              <a:latin typeface="+mn-lt"/>
              <a:ea typeface="+mn-ea"/>
              <a:cs typeface="+mn-cs"/>
            </a:endParaRPr>
          </a:p>
        </p:txBody>
      </p:sp>
      <p:sp>
        <p:nvSpPr>
          <p:cNvPr id="5" name="TextBox 4"/>
          <p:cNvSpPr txBox="1"/>
          <p:nvPr/>
        </p:nvSpPr>
        <p:spPr>
          <a:xfrm>
            <a:off x="2819400" y="2209800"/>
            <a:ext cx="3218227" cy="3970318"/>
          </a:xfrm>
          <a:prstGeom prst="rect">
            <a:avLst/>
          </a:prstGeom>
          <a:noFill/>
        </p:spPr>
        <p:txBody>
          <a:bodyPr wrap="square" rtlCol="0">
            <a:spAutoFit/>
          </a:bodyPr>
          <a:lstStyle/>
          <a:p>
            <a:pPr lvl="0" algn="l"/>
            <a:r>
              <a:rPr lang="en-US" dirty="0">
                <a:solidFill>
                  <a:schemeClr val="bg1"/>
                </a:solidFill>
              </a:rPr>
              <a:t>Antenna Theory</a:t>
            </a:r>
          </a:p>
          <a:p>
            <a:pPr lvl="0" algn="l"/>
            <a:r>
              <a:rPr lang="en-US" dirty="0">
                <a:solidFill>
                  <a:schemeClr val="bg1"/>
                </a:solidFill>
              </a:rPr>
              <a:t>Automatic Link Establishment</a:t>
            </a:r>
          </a:p>
          <a:p>
            <a:pPr lvl="0" algn="l"/>
            <a:r>
              <a:rPr lang="en-US" dirty="0">
                <a:solidFill>
                  <a:schemeClr val="bg1"/>
                </a:solidFill>
              </a:rPr>
              <a:t>Automatic Packet Reporting System</a:t>
            </a:r>
          </a:p>
          <a:p>
            <a:pPr lvl="0" algn="l"/>
            <a:r>
              <a:rPr lang="en-US" dirty="0">
                <a:solidFill>
                  <a:schemeClr val="bg1"/>
                </a:solidFill>
              </a:rPr>
              <a:t>Contesting</a:t>
            </a:r>
          </a:p>
          <a:p>
            <a:pPr lvl="0" algn="l"/>
            <a:r>
              <a:rPr lang="en-US" dirty="0">
                <a:solidFill>
                  <a:schemeClr val="bg1"/>
                </a:solidFill>
              </a:rPr>
              <a:t>Direction finding</a:t>
            </a:r>
          </a:p>
          <a:p>
            <a:pPr lvl="0" algn="l"/>
            <a:r>
              <a:rPr lang="en-US" dirty="0">
                <a:solidFill>
                  <a:schemeClr val="bg1"/>
                </a:solidFill>
              </a:rPr>
              <a:t>DX communication</a:t>
            </a:r>
          </a:p>
          <a:p>
            <a:pPr lvl="0" algn="l"/>
            <a:r>
              <a:rPr lang="en-US" dirty="0">
                <a:solidFill>
                  <a:schemeClr val="bg1"/>
                </a:solidFill>
              </a:rPr>
              <a:t>DX-</a:t>
            </a:r>
            <a:r>
              <a:rPr lang="en-US" dirty="0" err="1">
                <a:solidFill>
                  <a:schemeClr val="bg1"/>
                </a:solidFill>
              </a:rPr>
              <a:t>pedition</a:t>
            </a:r>
            <a:endParaRPr lang="en-US" dirty="0">
              <a:solidFill>
                <a:schemeClr val="bg1"/>
              </a:solidFill>
            </a:endParaRPr>
          </a:p>
          <a:p>
            <a:pPr lvl="0" algn="l"/>
            <a:r>
              <a:rPr lang="en-US" dirty="0">
                <a:solidFill>
                  <a:schemeClr val="bg1"/>
                </a:solidFill>
              </a:rPr>
              <a:t>Emergency communications</a:t>
            </a:r>
          </a:p>
          <a:p>
            <a:pPr lvl="0" algn="l"/>
            <a:r>
              <a:rPr lang="en-US" dirty="0">
                <a:solidFill>
                  <a:schemeClr val="bg1"/>
                </a:solidFill>
              </a:rPr>
              <a:t>Hamfest</a:t>
            </a:r>
          </a:p>
          <a:p>
            <a:pPr lvl="0" algn="l"/>
            <a:r>
              <a:rPr lang="en-US" dirty="0">
                <a:solidFill>
                  <a:schemeClr val="bg1"/>
                </a:solidFill>
              </a:rPr>
              <a:t>High Speed Multimedia</a:t>
            </a:r>
          </a:p>
          <a:p>
            <a:pPr lvl="0" algn="l"/>
            <a:r>
              <a:rPr lang="en-US" dirty="0">
                <a:solidFill>
                  <a:schemeClr val="bg1"/>
                </a:solidFill>
              </a:rPr>
              <a:t>High Speed Telegraphy</a:t>
            </a:r>
          </a:p>
          <a:p>
            <a:pPr lvl="0" algn="l"/>
            <a:r>
              <a:rPr lang="en-US" dirty="0">
                <a:solidFill>
                  <a:schemeClr val="bg1"/>
                </a:solidFill>
              </a:rPr>
              <a:t>Homebrew</a:t>
            </a:r>
          </a:p>
          <a:p>
            <a:endParaRPr lang="en-US" dirty="0"/>
          </a:p>
        </p:txBody>
      </p:sp>
      <p:sp>
        <p:nvSpPr>
          <p:cNvPr id="6" name="TextBox 5"/>
          <p:cNvSpPr txBox="1"/>
          <p:nvPr/>
        </p:nvSpPr>
        <p:spPr>
          <a:xfrm>
            <a:off x="5943600" y="2209800"/>
            <a:ext cx="3218227" cy="3970318"/>
          </a:xfrm>
          <a:prstGeom prst="rect">
            <a:avLst/>
          </a:prstGeom>
          <a:noFill/>
        </p:spPr>
        <p:txBody>
          <a:bodyPr wrap="square" rtlCol="0">
            <a:spAutoFit/>
          </a:bodyPr>
          <a:lstStyle/>
          <a:p>
            <a:pPr lvl="0" algn="l"/>
            <a:r>
              <a:rPr lang="en-US" dirty="0">
                <a:solidFill>
                  <a:schemeClr val="bg1"/>
                </a:solidFill>
              </a:rPr>
              <a:t>Internet Radio Linking Project</a:t>
            </a:r>
          </a:p>
          <a:p>
            <a:pPr lvl="0" algn="l"/>
            <a:r>
              <a:rPr lang="en-US" dirty="0">
                <a:solidFill>
                  <a:schemeClr val="bg1"/>
                </a:solidFill>
              </a:rPr>
              <a:t>Operating Awards</a:t>
            </a:r>
          </a:p>
          <a:p>
            <a:pPr lvl="0" algn="l"/>
            <a:r>
              <a:rPr lang="en-US" dirty="0">
                <a:solidFill>
                  <a:schemeClr val="bg1"/>
                </a:solidFill>
              </a:rPr>
              <a:t>Packet Radio</a:t>
            </a:r>
          </a:p>
          <a:p>
            <a:pPr lvl="0" algn="l"/>
            <a:r>
              <a:rPr lang="en-US" dirty="0">
                <a:solidFill>
                  <a:schemeClr val="bg1"/>
                </a:solidFill>
              </a:rPr>
              <a:t>Portable Operation</a:t>
            </a:r>
          </a:p>
          <a:p>
            <a:pPr lvl="0" algn="l"/>
            <a:r>
              <a:rPr lang="en-US" dirty="0">
                <a:solidFill>
                  <a:schemeClr val="bg1"/>
                </a:solidFill>
              </a:rPr>
              <a:t>QRP Operation</a:t>
            </a:r>
          </a:p>
          <a:p>
            <a:pPr lvl="0" algn="l"/>
            <a:r>
              <a:rPr lang="en-US" dirty="0">
                <a:solidFill>
                  <a:schemeClr val="bg1"/>
                </a:solidFill>
              </a:rPr>
              <a:t>QSL Card</a:t>
            </a:r>
          </a:p>
          <a:p>
            <a:pPr lvl="0" algn="l"/>
            <a:r>
              <a:rPr lang="en-US" dirty="0">
                <a:solidFill>
                  <a:schemeClr val="bg1"/>
                </a:solidFill>
              </a:rPr>
              <a:t>Satellite and Space Communications</a:t>
            </a:r>
          </a:p>
          <a:p>
            <a:pPr lvl="0" algn="l"/>
            <a:r>
              <a:rPr lang="en-US" dirty="0" err="1">
                <a:solidFill>
                  <a:schemeClr val="bg1"/>
                </a:solidFill>
              </a:rPr>
              <a:t>Skywarn</a:t>
            </a:r>
            <a:endParaRPr lang="en-US" dirty="0">
              <a:solidFill>
                <a:schemeClr val="bg1"/>
              </a:solidFill>
            </a:endParaRPr>
          </a:p>
          <a:p>
            <a:pPr lvl="0" algn="l"/>
            <a:r>
              <a:rPr lang="en-US" dirty="0">
                <a:solidFill>
                  <a:schemeClr val="bg1"/>
                </a:solidFill>
              </a:rPr>
              <a:t>Special Event Stations</a:t>
            </a:r>
          </a:p>
          <a:p>
            <a:pPr lvl="0" algn="l"/>
            <a:r>
              <a:rPr lang="en-US" dirty="0">
                <a:solidFill>
                  <a:schemeClr val="bg1"/>
                </a:solidFill>
              </a:rPr>
              <a:t>Amateur Radio Television</a:t>
            </a:r>
          </a:p>
          <a:p>
            <a:pPr lvl="0" algn="l"/>
            <a:r>
              <a:rPr lang="en-US" dirty="0">
                <a:solidFill>
                  <a:schemeClr val="bg1"/>
                </a:solidFill>
              </a:rPr>
              <a:t>Vintage </a:t>
            </a:r>
            <a:r>
              <a:rPr lang="en-US" dirty="0" smtClean="0">
                <a:solidFill>
                  <a:schemeClr val="bg1"/>
                </a:solidFill>
              </a:rPr>
              <a:t>radios</a:t>
            </a:r>
          </a:p>
          <a:p>
            <a:pPr lvl="0" algn="l"/>
            <a:r>
              <a:rPr lang="en-US" i="1" dirty="0" smtClean="0">
                <a:solidFill>
                  <a:schemeClr val="bg1"/>
                </a:solidFill>
              </a:rPr>
              <a:t>    Just to Name a Few!</a:t>
            </a:r>
            <a:endParaRPr lang="en-US" i="1" dirty="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Other Hardware Considerations for Other Activities</a:t>
            </a:r>
            <a:endParaRPr lang="en-US" dirty="0"/>
          </a:p>
        </p:txBody>
      </p:sp>
      <p:sp>
        <p:nvSpPr>
          <p:cNvPr id="308227" name="Rectangle 3"/>
          <p:cNvSpPr>
            <a:spLocks noGrp="1" noChangeArrowheads="1"/>
          </p:cNvSpPr>
          <p:nvPr>
            <p:ph type="body" idx="1"/>
          </p:nvPr>
        </p:nvSpPr>
        <p:spPr>
          <a:xfrm>
            <a:off x="2667000" y="1219200"/>
            <a:ext cx="6248400" cy="990600"/>
          </a:xfrm>
        </p:spPr>
        <p:txBody>
          <a:bodyPr/>
          <a:lstStyle/>
          <a:p>
            <a:r>
              <a:rPr lang="en-US" b="1" dirty="0">
                <a:solidFill>
                  <a:schemeClr val="bg1"/>
                </a:solidFill>
                <a:latin typeface="+mn-lt"/>
                <a:ea typeface="+mn-ea"/>
                <a:cs typeface="+mn-cs"/>
              </a:rPr>
              <a:t>To meet the needs for the activity that interests you most, you have many choices:</a:t>
            </a:r>
            <a:endParaRPr lang="en-US" dirty="0">
              <a:solidFill>
                <a:schemeClr val="bg1"/>
              </a:solidFill>
              <a:latin typeface="+mn-lt"/>
              <a:ea typeface="+mn-ea"/>
              <a:cs typeface="+mn-cs"/>
            </a:endParaRPr>
          </a:p>
        </p:txBody>
      </p:sp>
      <p:sp>
        <p:nvSpPr>
          <p:cNvPr id="6" name="TextBox 5"/>
          <p:cNvSpPr txBox="1"/>
          <p:nvPr/>
        </p:nvSpPr>
        <p:spPr>
          <a:xfrm>
            <a:off x="4572000" y="2667000"/>
            <a:ext cx="2590800" cy="738664"/>
          </a:xfrm>
          <a:prstGeom prst="rect">
            <a:avLst/>
          </a:prstGeom>
          <a:noFill/>
        </p:spPr>
        <p:txBody>
          <a:bodyPr wrap="square" rtlCol="0">
            <a:spAutoFit/>
          </a:bodyPr>
          <a:lstStyle/>
          <a:p>
            <a:pPr lvl="0" algn="l"/>
            <a:r>
              <a:rPr lang="en-US" sz="2400" i="1" dirty="0" smtClean="0">
                <a:solidFill>
                  <a:schemeClr val="bg1"/>
                </a:solidFill>
              </a:rPr>
              <a:t>Small and Large</a:t>
            </a:r>
            <a:endParaRPr lang="en-US" sz="2400" i="1" dirty="0">
              <a:solidFill>
                <a:schemeClr val="bg1"/>
              </a:solidFill>
            </a:endParaRPr>
          </a:p>
          <a:p>
            <a:endParaRPr lang="en-US" dirty="0"/>
          </a:p>
        </p:txBody>
      </p:sp>
      <p:pic>
        <p:nvPicPr>
          <p:cNvPr id="324610" name="Picture 2" descr="Image result for nooelec"/>
          <p:cNvPicPr>
            <a:picLocks noChangeAspect="1" noChangeArrowheads="1"/>
          </p:cNvPicPr>
          <p:nvPr/>
        </p:nvPicPr>
        <p:blipFill>
          <a:blip r:embed="rId2" cstate="print"/>
          <a:srcRect/>
          <a:stretch>
            <a:fillRect/>
          </a:stretch>
        </p:blipFill>
        <p:spPr bwMode="auto">
          <a:xfrm>
            <a:off x="3200400" y="3276600"/>
            <a:ext cx="1600200" cy="1600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Other Hardware Considerations for Other Activities</a:t>
            </a:r>
            <a:endParaRPr lang="en-US" dirty="0"/>
          </a:p>
        </p:txBody>
      </p:sp>
      <p:sp>
        <p:nvSpPr>
          <p:cNvPr id="308227" name="Rectangle 3"/>
          <p:cNvSpPr>
            <a:spLocks noGrp="1" noChangeArrowheads="1"/>
          </p:cNvSpPr>
          <p:nvPr>
            <p:ph type="body" idx="1"/>
          </p:nvPr>
        </p:nvSpPr>
        <p:spPr>
          <a:xfrm>
            <a:off x="2667000" y="1219200"/>
            <a:ext cx="6248400" cy="990600"/>
          </a:xfrm>
        </p:spPr>
        <p:txBody>
          <a:bodyPr/>
          <a:lstStyle/>
          <a:p>
            <a:r>
              <a:rPr lang="en-US" b="1" dirty="0">
                <a:solidFill>
                  <a:schemeClr val="bg1"/>
                </a:solidFill>
                <a:latin typeface="+mn-lt"/>
                <a:ea typeface="+mn-ea"/>
                <a:cs typeface="+mn-cs"/>
              </a:rPr>
              <a:t>To meet the needs for the activity that interests you most, you have many choices:</a:t>
            </a:r>
            <a:endParaRPr lang="en-US" dirty="0">
              <a:solidFill>
                <a:schemeClr val="bg1"/>
              </a:solidFill>
              <a:latin typeface="+mn-lt"/>
              <a:ea typeface="+mn-ea"/>
              <a:cs typeface="+mn-cs"/>
            </a:endParaRPr>
          </a:p>
        </p:txBody>
      </p:sp>
      <p:sp>
        <p:nvSpPr>
          <p:cNvPr id="6" name="TextBox 5"/>
          <p:cNvSpPr txBox="1"/>
          <p:nvPr/>
        </p:nvSpPr>
        <p:spPr>
          <a:xfrm>
            <a:off x="4572000" y="2667000"/>
            <a:ext cx="2590800" cy="738664"/>
          </a:xfrm>
          <a:prstGeom prst="rect">
            <a:avLst/>
          </a:prstGeom>
          <a:noFill/>
        </p:spPr>
        <p:txBody>
          <a:bodyPr wrap="square" rtlCol="0">
            <a:spAutoFit/>
          </a:bodyPr>
          <a:lstStyle/>
          <a:p>
            <a:pPr lvl="0" algn="l"/>
            <a:r>
              <a:rPr lang="en-US" sz="2400" i="1" dirty="0" smtClean="0">
                <a:solidFill>
                  <a:schemeClr val="bg1"/>
                </a:solidFill>
              </a:rPr>
              <a:t>Small and Large</a:t>
            </a:r>
            <a:endParaRPr lang="en-US" sz="2400" i="1" dirty="0">
              <a:solidFill>
                <a:schemeClr val="bg1"/>
              </a:solidFill>
            </a:endParaRPr>
          </a:p>
          <a:p>
            <a:endParaRPr lang="en-US" dirty="0"/>
          </a:p>
        </p:txBody>
      </p:sp>
      <p:pic>
        <p:nvPicPr>
          <p:cNvPr id="324610" name="Picture 2" descr="Image result for nooelec"/>
          <p:cNvPicPr>
            <a:picLocks noChangeAspect="1" noChangeArrowheads="1"/>
          </p:cNvPicPr>
          <p:nvPr/>
        </p:nvPicPr>
        <p:blipFill>
          <a:blip r:embed="rId2" cstate="print"/>
          <a:srcRect/>
          <a:stretch>
            <a:fillRect/>
          </a:stretch>
        </p:blipFill>
        <p:spPr bwMode="auto">
          <a:xfrm>
            <a:off x="3200400" y="3276600"/>
            <a:ext cx="1600200" cy="1600200"/>
          </a:xfrm>
          <a:prstGeom prst="rect">
            <a:avLst/>
          </a:prstGeom>
          <a:noFill/>
        </p:spPr>
      </p:pic>
      <p:pic>
        <p:nvPicPr>
          <p:cNvPr id="324612" name="Picture 4" descr="Image result for large ham radio"/>
          <p:cNvPicPr>
            <a:picLocks noChangeAspect="1" noChangeArrowheads="1"/>
          </p:cNvPicPr>
          <p:nvPr/>
        </p:nvPicPr>
        <p:blipFill>
          <a:blip r:embed="rId3" cstate="print"/>
          <a:srcRect/>
          <a:stretch>
            <a:fillRect/>
          </a:stretch>
        </p:blipFill>
        <p:spPr bwMode="auto">
          <a:xfrm>
            <a:off x="4953000" y="3810000"/>
            <a:ext cx="3759200" cy="28194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Definition</a:t>
            </a:r>
            <a:endParaRPr lang="en-US" dirty="0"/>
          </a:p>
        </p:txBody>
      </p:sp>
      <p:sp>
        <p:nvSpPr>
          <p:cNvPr id="308227" name="Rectangle 3"/>
          <p:cNvSpPr>
            <a:spLocks noGrp="1" noChangeArrowheads="1"/>
          </p:cNvSpPr>
          <p:nvPr>
            <p:ph type="body" idx="1"/>
          </p:nvPr>
        </p:nvSpPr>
        <p:spPr>
          <a:xfrm>
            <a:off x="2590800" y="990600"/>
            <a:ext cx="6172200" cy="5181600"/>
          </a:xfrm>
        </p:spPr>
        <p:txBody>
          <a:bodyPr/>
          <a:lstStyle/>
          <a:p>
            <a:r>
              <a:rPr lang="en-US" b="1" dirty="0" smtClean="0"/>
              <a:t>The Long Answer:</a:t>
            </a:r>
          </a:p>
          <a:p>
            <a:r>
              <a:rPr lang="en-US" sz="1600" dirty="0" smtClean="0">
                <a:solidFill>
                  <a:schemeClr val="bg1"/>
                </a:solidFill>
                <a:latin typeface="+mn-lt"/>
                <a:ea typeface="+mn-ea"/>
                <a:cs typeface="+mn-cs"/>
              </a:rPr>
              <a:t>Amateur </a:t>
            </a:r>
            <a:r>
              <a:rPr lang="en-US" sz="1600" dirty="0">
                <a:solidFill>
                  <a:schemeClr val="bg1"/>
                </a:solidFill>
                <a:latin typeface="+mn-lt"/>
                <a:ea typeface="+mn-ea"/>
                <a:cs typeface="+mn-cs"/>
              </a:rPr>
              <a:t>radio (also called ham radio) describes the use of radio frequency spectrum for purposes of non-commercial exchange of messages, wireless experimentation, self-training, private recreation, radio sport, contesting, and emergency communication. The term "amateur" is used to specify "a duly authorized person interested in radio-electric practice with a purely personal aim and without pecuniary interest;" (either direct monetary or other similar reward) and to differentiate it from commercial broadcasting, public safety (such as police and fire), or professional two-way radio services (such as maritime, aviation, taxis, etc</a:t>
            </a:r>
            <a:r>
              <a:rPr lang="en-US" sz="1600" dirty="0" smtClean="0">
                <a:solidFill>
                  <a:schemeClr val="bg1"/>
                </a:solidFill>
                <a:latin typeface="+mn-lt"/>
                <a:ea typeface="+mn-ea"/>
                <a:cs typeface="+mn-cs"/>
              </a:rPr>
              <a:t>.)</a:t>
            </a:r>
          </a:p>
          <a:p>
            <a:pPr>
              <a:buNone/>
            </a:pPr>
            <a:endParaRPr lang="en-US" sz="1600" dirty="0">
              <a:solidFill>
                <a:schemeClr val="bg1"/>
              </a:solidFill>
              <a:latin typeface="+mn-lt"/>
              <a:ea typeface="+mn-ea"/>
              <a:cs typeface="+mn-cs"/>
            </a:endParaRPr>
          </a:p>
          <a:p>
            <a:r>
              <a:rPr lang="en-US" sz="1600" b="1" i="1" dirty="0">
                <a:solidFill>
                  <a:schemeClr val="bg1"/>
                </a:solidFill>
                <a:latin typeface="+mn-lt"/>
                <a:ea typeface="+mn-ea"/>
                <a:cs typeface="+mn-cs"/>
              </a:rPr>
              <a:t>Amateur</a:t>
            </a:r>
            <a:r>
              <a:rPr lang="en-US" sz="1600" b="1" dirty="0">
                <a:solidFill>
                  <a:schemeClr val="bg1"/>
                </a:solidFill>
                <a:latin typeface="+mn-lt"/>
                <a:ea typeface="+mn-ea"/>
                <a:cs typeface="+mn-cs"/>
              </a:rPr>
              <a:t> Radio Service</a:t>
            </a:r>
            <a:r>
              <a:rPr lang="en-US" sz="1600" dirty="0">
                <a:solidFill>
                  <a:schemeClr val="bg1"/>
                </a:solidFill>
                <a:latin typeface="+mn-lt"/>
                <a:ea typeface="+mn-ea"/>
                <a:cs typeface="+mn-cs"/>
              </a:rPr>
              <a:t> in this context means that persons involved are not paid for their services or skills, as opposed to the </a:t>
            </a:r>
            <a:r>
              <a:rPr lang="en-US" sz="1600" b="1" i="1" dirty="0">
                <a:solidFill>
                  <a:schemeClr val="bg1"/>
                </a:solidFill>
                <a:latin typeface="+mn-lt"/>
                <a:ea typeface="+mn-ea"/>
                <a:cs typeface="+mn-cs"/>
              </a:rPr>
              <a:t>Professional </a:t>
            </a:r>
            <a:r>
              <a:rPr lang="en-US" sz="1600" b="1" dirty="0">
                <a:solidFill>
                  <a:schemeClr val="bg1"/>
                </a:solidFill>
                <a:latin typeface="+mn-lt"/>
                <a:ea typeface="+mn-ea"/>
                <a:cs typeface="+mn-cs"/>
              </a:rPr>
              <a:t>Radio Service</a:t>
            </a:r>
            <a:r>
              <a:rPr lang="en-US" sz="1600" dirty="0">
                <a:solidFill>
                  <a:schemeClr val="bg1"/>
                </a:solidFill>
                <a:latin typeface="+mn-lt"/>
                <a:ea typeface="+mn-ea"/>
                <a:cs typeface="+mn-cs"/>
              </a:rPr>
              <a:t> such as public safety, maritime, public safety, etc. where those involved are paid for their services.</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Other Hardware Considerations for Other Activities</a:t>
            </a:r>
            <a:endParaRPr lang="en-US" dirty="0"/>
          </a:p>
        </p:txBody>
      </p:sp>
      <p:sp>
        <p:nvSpPr>
          <p:cNvPr id="308227" name="Rectangle 3"/>
          <p:cNvSpPr>
            <a:spLocks noGrp="1" noChangeArrowheads="1"/>
          </p:cNvSpPr>
          <p:nvPr>
            <p:ph type="body" idx="1"/>
          </p:nvPr>
        </p:nvSpPr>
        <p:spPr>
          <a:xfrm>
            <a:off x="2667000" y="1219200"/>
            <a:ext cx="6248400" cy="990600"/>
          </a:xfrm>
        </p:spPr>
        <p:txBody>
          <a:bodyPr/>
          <a:lstStyle/>
          <a:p>
            <a:r>
              <a:rPr lang="en-US" b="1" dirty="0">
                <a:solidFill>
                  <a:schemeClr val="bg1"/>
                </a:solidFill>
                <a:latin typeface="+mn-lt"/>
                <a:ea typeface="+mn-ea"/>
                <a:cs typeface="+mn-cs"/>
              </a:rPr>
              <a:t>To meet the needs for the activity that interests you most, you have many choices:</a:t>
            </a:r>
            <a:endParaRPr lang="en-US" dirty="0">
              <a:solidFill>
                <a:schemeClr val="bg1"/>
              </a:solidFill>
              <a:latin typeface="+mn-lt"/>
              <a:ea typeface="+mn-ea"/>
              <a:cs typeface="+mn-cs"/>
            </a:endParaRPr>
          </a:p>
        </p:txBody>
      </p:sp>
      <p:sp>
        <p:nvSpPr>
          <p:cNvPr id="6" name="TextBox 5"/>
          <p:cNvSpPr txBox="1"/>
          <p:nvPr/>
        </p:nvSpPr>
        <p:spPr>
          <a:xfrm>
            <a:off x="4572000" y="2590800"/>
            <a:ext cx="2819400" cy="738664"/>
          </a:xfrm>
          <a:prstGeom prst="rect">
            <a:avLst/>
          </a:prstGeom>
          <a:noFill/>
        </p:spPr>
        <p:txBody>
          <a:bodyPr wrap="square" rtlCol="0">
            <a:spAutoFit/>
          </a:bodyPr>
          <a:lstStyle/>
          <a:p>
            <a:pPr lvl="0"/>
            <a:r>
              <a:rPr lang="en-US" sz="2400" i="1" dirty="0" smtClean="0">
                <a:solidFill>
                  <a:schemeClr val="bg1"/>
                </a:solidFill>
              </a:rPr>
              <a:t>Simple or Complex</a:t>
            </a:r>
            <a:endParaRPr lang="en-US" sz="2400" i="1" dirty="0">
              <a:solidFill>
                <a:schemeClr val="bg1"/>
              </a:solidFill>
            </a:endParaRPr>
          </a:p>
          <a:p>
            <a:endParaRPr lang="en-US" dirty="0"/>
          </a:p>
        </p:txBody>
      </p:sp>
      <p:pic>
        <p:nvPicPr>
          <p:cNvPr id="323588" name="Picture 4" descr="Image result for simple ham radio"/>
          <p:cNvPicPr>
            <a:picLocks noChangeAspect="1" noChangeArrowheads="1"/>
          </p:cNvPicPr>
          <p:nvPr/>
        </p:nvPicPr>
        <p:blipFill>
          <a:blip r:embed="rId2" cstate="print"/>
          <a:srcRect/>
          <a:stretch>
            <a:fillRect/>
          </a:stretch>
        </p:blipFill>
        <p:spPr bwMode="auto">
          <a:xfrm>
            <a:off x="3124200" y="3124200"/>
            <a:ext cx="2730500" cy="20478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Other Hardware Considerations for Other Activities</a:t>
            </a:r>
            <a:endParaRPr lang="en-US" dirty="0"/>
          </a:p>
        </p:txBody>
      </p:sp>
      <p:sp>
        <p:nvSpPr>
          <p:cNvPr id="308227" name="Rectangle 3"/>
          <p:cNvSpPr>
            <a:spLocks noGrp="1" noChangeArrowheads="1"/>
          </p:cNvSpPr>
          <p:nvPr>
            <p:ph type="body" idx="1"/>
          </p:nvPr>
        </p:nvSpPr>
        <p:spPr>
          <a:xfrm>
            <a:off x="2667000" y="1219200"/>
            <a:ext cx="6248400" cy="990600"/>
          </a:xfrm>
        </p:spPr>
        <p:txBody>
          <a:bodyPr/>
          <a:lstStyle/>
          <a:p>
            <a:r>
              <a:rPr lang="en-US" b="1" dirty="0">
                <a:solidFill>
                  <a:schemeClr val="bg1"/>
                </a:solidFill>
                <a:latin typeface="+mn-lt"/>
                <a:ea typeface="+mn-ea"/>
                <a:cs typeface="+mn-cs"/>
              </a:rPr>
              <a:t>To meet the needs for the activity that interests you most, you have many choices:</a:t>
            </a:r>
            <a:endParaRPr lang="en-US" dirty="0">
              <a:solidFill>
                <a:schemeClr val="bg1"/>
              </a:solidFill>
              <a:latin typeface="+mn-lt"/>
              <a:ea typeface="+mn-ea"/>
              <a:cs typeface="+mn-cs"/>
            </a:endParaRPr>
          </a:p>
        </p:txBody>
      </p:sp>
      <p:sp>
        <p:nvSpPr>
          <p:cNvPr id="6" name="TextBox 5"/>
          <p:cNvSpPr txBox="1"/>
          <p:nvPr/>
        </p:nvSpPr>
        <p:spPr>
          <a:xfrm>
            <a:off x="4572000" y="2590800"/>
            <a:ext cx="2819400" cy="738664"/>
          </a:xfrm>
          <a:prstGeom prst="rect">
            <a:avLst/>
          </a:prstGeom>
          <a:noFill/>
        </p:spPr>
        <p:txBody>
          <a:bodyPr wrap="square" rtlCol="0">
            <a:spAutoFit/>
          </a:bodyPr>
          <a:lstStyle/>
          <a:p>
            <a:pPr lvl="0"/>
            <a:r>
              <a:rPr lang="en-US" sz="2400" i="1" dirty="0" smtClean="0">
                <a:solidFill>
                  <a:schemeClr val="bg1"/>
                </a:solidFill>
              </a:rPr>
              <a:t>Simple or Complex</a:t>
            </a:r>
            <a:endParaRPr lang="en-US" sz="2400" i="1" dirty="0">
              <a:solidFill>
                <a:schemeClr val="bg1"/>
              </a:solidFill>
            </a:endParaRPr>
          </a:p>
          <a:p>
            <a:endParaRPr lang="en-US" dirty="0"/>
          </a:p>
        </p:txBody>
      </p:sp>
      <p:pic>
        <p:nvPicPr>
          <p:cNvPr id="323588" name="Picture 4" descr="Image result for simple ham radio"/>
          <p:cNvPicPr>
            <a:picLocks noChangeAspect="1" noChangeArrowheads="1"/>
          </p:cNvPicPr>
          <p:nvPr/>
        </p:nvPicPr>
        <p:blipFill>
          <a:blip r:embed="rId2" cstate="print"/>
          <a:srcRect/>
          <a:stretch>
            <a:fillRect/>
          </a:stretch>
        </p:blipFill>
        <p:spPr bwMode="auto">
          <a:xfrm>
            <a:off x="3124200" y="3124200"/>
            <a:ext cx="2730500" cy="2047875"/>
          </a:xfrm>
          <a:prstGeom prst="rect">
            <a:avLst/>
          </a:prstGeom>
          <a:noFill/>
        </p:spPr>
      </p:pic>
      <p:pic>
        <p:nvPicPr>
          <p:cNvPr id="323590" name="Picture 6" descr="Image result for ridiculous ham radio"/>
          <p:cNvPicPr>
            <a:picLocks noChangeAspect="1" noChangeArrowheads="1"/>
          </p:cNvPicPr>
          <p:nvPr/>
        </p:nvPicPr>
        <p:blipFill>
          <a:blip r:embed="rId3" cstate="print"/>
          <a:srcRect/>
          <a:stretch>
            <a:fillRect/>
          </a:stretch>
        </p:blipFill>
        <p:spPr bwMode="auto">
          <a:xfrm>
            <a:off x="5715000" y="3810000"/>
            <a:ext cx="2997200" cy="2133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Other Hardware Considerations for Other Activities</a:t>
            </a:r>
            <a:endParaRPr lang="en-US" dirty="0"/>
          </a:p>
        </p:txBody>
      </p:sp>
      <p:sp>
        <p:nvSpPr>
          <p:cNvPr id="308227" name="Rectangle 3"/>
          <p:cNvSpPr>
            <a:spLocks noGrp="1" noChangeArrowheads="1"/>
          </p:cNvSpPr>
          <p:nvPr>
            <p:ph type="body" idx="1"/>
          </p:nvPr>
        </p:nvSpPr>
        <p:spPr>
          <a:xfrm>
            <a:off x="2667000" y="1219200"/>
            <a:ext cx="6248400" cy="990600"/>
          </a:xfrm>
        </p:spPr>
        <p:txBody>
          <a:bodyPr/>
          <a:lstStyle/>
          <a:p>
            <a:r>
              <a:rPr lang="en-US" b="1" dirty="0">
                <a:solidFill>
                  <a:schemeClr val="bg1"/>
                </a:solidFill>
                <a:latin typeface="+mn-lt"/>
                <a:ea typeface="+mn-ea"/>
                <a:cs typeface="+mn-cs"/>
              </a:rPr>
              <a:t>To meet the needs for the activity that interests you most, you have many choices:</a:t>
            </a:r>
            <a:endParaRPr lang="en-US" dirty="0">
              <a:solidFill>
                <a:schemeClr val="bg1"/>
              </a:solidFill>
              <a:latin typeface="+mn-lt"/>
              <a:ea typeface="+mn-ea"/>
              <a:cs typeface="+mn-cs"/>
            </a:endParaRPr>
          </a:p>
        </p:txBody>
      </p:sp>
      <p:sp>
        <p:nvSpPr>
          <p:cNvPr id="6" name="TextBox 5"/>
          <p:cNvSpPr txBox="1"/>
          <p:nvPr/>
        </p:nvSpPr>
        <p:spPr>
          <a:xfrm>
            <a:off x="3810000" y="2590800"/>
            <a:ext cx="4495800" cy="738664"/>
          </a:xfrm>
          <a:prstGeom prst="rect">
            <a:avLst/>
          </a:prstGeom>
          <a:noFill/>
        </p:spPr>
        <p:txBody>
          <a:bodyPr wrap="square" rtlCol="0">
            <a:spAutoFit/>
          </a:bodyPr>
          <a:lstStyle/>
          <a:p>
            <a:pPr lvl="0"/>
            <a:r>
              <a:rPr lang="en-US" sz="2400" i="1" dirty="0" smtClean="0">
                <a:solidFill>
                  <a:schemeClr val="bg1"/>
                </a:solidFill>
              </a:rPr>
              <a:t>Single Purpose or Multi Mode</a:t>
            </a:r>
          </a:p>
          <a:p>
            <a:endParaRPr lang="en-US" dirty="0"/>
          </a:p>
        </p:txBody>
      </p:sp>
      <p:pic>
        <p:nvPicPr>
          <p:cNvPr id="321538" name="Picture 2" descr="Image result for single mode ham radio"/>
          <p:cNvPicPr>
            <a:picLocks noChangeAspect="1" noChangeArrowheads="1"/>
          </p:cNvPicPr>
          <p:nvPr/>
        </p:nvPicPr>
        <p:blipFill>
          <a:blip r:embed="rId2" cstate="print"/>
          <a:srcRect/>
          <a:stretch>
            <a:fillRect/>
          </a:stretch>
        </p:blipFill>
        <p:spPr bwMode="auto">
          <a:xfrm>
            <a:off x="3048000" y="3276600"/>
            <a:ext cx="3048000" cy="22860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Other Hardware Considerations for Other Activities</a:t>
            </a:r>
            <a:endParaRPr lang="en-US" dirty="0"/>
          </a:p>
        </p:txBody>
      </p:sp>
      <p:sp>
        <p:nvSpPr>
          <p:cNvPr id="308227" name="Rectangle 3"/>
          <p:cNvSpPr>
            <a:spLocks noGrp="1" noChangeArrowheads="1"/>
          </p:cNvSpPr>
          <p:nvPr>
            <p:ph type="body" idx="1"/>
          </p:nvPr>
        </p:nvSpPr>
        <p:spPr>
          <a:xfrm>
            <a:off x="2667000" y="1219200"/>
            <a:ext cx="6248400" cy="990600"/>
          </a:xfrm>
        </p:spPr>
        <p:txBody>
          <a:bodyPr/>
          <a:lstStyle/>
          <a:p>
            <a:r>
              <a:rPr lang="en-US" b="1" dirty="0">
                <a:solidFill>
                  <a:schemeClr val="bg1"/>
                </a:solidFill>
                <a:latin typeface="+mn-lt"/>
                <a:ea typeface="+mn-ea"/>
                <a:cs typeface="+mn-cs"/>
              </a:rPr>
              <a:t>To meet the needs for the activity that interests you most, you have many choices:</a:t>
            </a:r>
            <a:endParaRPr lang="en-US" dirty="0">
              <a:solidFill>
                <a:schemeClr val="bg1"/>
              </a:solidFill>
              <a:latin typeface="+mn-lt"/>
              <a:ea typeface="+mn-ea"/>
              <a:cs typeface="+mn-cs"/>
            </a:endParaRPr>
          </a:p>
        </p:txBody>
      </p:sp>
      <p:sp>
        <p:nvSpPr>
          <p:cNvPr id="6" name="TextBox 5"/>
          <p:cNvSpPr txBox="1"/>
          <p:nvPr/>
        </p:nvSpPr>
        <p:spPr>
          <a:xfrm>
            <a:off x="3810000" y="2590800"/>
            <a:ext cx="4495800" cy="738664"/>
          </a:xfrm>
          <a:prstGeom prst="rect">
            <a:avLst/>
          </a:prstGeom>
          <a:noFill/>
        </p:spPr>
        <p:txBody>
          <a:bodyPr wrap="square" rtlCol="0">
            <a:spAutoFit/>
          </a:bodyPr>
          <a:lstStyle/>
          <a:p>
            <a:pPr lvl="0"/>
            <a:r>
              <a:rPr lang="en-US" sz="2400" i="1" dirty="0" smtClean="0">
                <a:solidFill>
                  <a:schemeClr val="bg1"/>
                </a:solidFill>
              </a:rPr>
              <a:t>Single Purpose or Multi Mode</a:t>
            </a:r>
          </a:p>
          <a:p>
            <a:endParaRPr lang="en-US" dirty="0"/>
          </a:p>
        </p:txBody>
      </p:sp>
      <p:pic>
        <p:nvPicPr>
          <p:cNvPr id="321538" name="Picture 2" descr="Image result for single mode ham radio"/>
          <p:cNvPicPr>
            <a:picLocks noChangeAspect="1" noChangeArrowheads="1"/>
          </p:cNvPicPr>
          <p:nvPr/>
        </p:nvPicPr>
        <p:blipFill>
          <a:blip r:embed="rId2" cstate="print"/>
          <a:srcRect/>
          <a:stretch>
            <a:fillRect/>
          </a:stretch>
        </p:blipFill>
        <p:spPr bwMode="auto">
          <a:xfrm>
            <a:off x="3048000" y="3276600"/>
            <a:ext cx="3048000" cy="2286001"/>
          </a:xfrm>
          <a:prstGeom prst="rect">
            <a:avLst/>
          </a:prstGeom>
          <a:noFill/>
        </p:spPr>
      </p:pic>
      <p:pic>
        <p:nvPicPr>
          <p:cNvPr id="5" name="Picture 2" descr="Image result for large ham radio"/>
          <p:cNvPicPr>
            <a:picLocks noChangeAspect="1" noChangeArrowheads="1"/>
          </p:cNvPicPr>
          <p:nvPr/>
        </p:nvPicPr>
        <p:blipFill>
          <a:blip r:embed="rId3" cstate="print"/>
          <a:srcRect/>
          <a:stretch>
            <a:fillRect/>
          </a:stretch>
        </p:blipFill>
        <p:spPr bwMode="auto">
          <a:xfrm>
            <a:off x="5486400" y="3810000"/>
            <a:ext cx="3454399" cy="2590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Other Hardware Considerations for Other Activities</a:t>
            </a:r>
            <a:endParaRPr lang="en-US" dirty="0"/>
          </a:p>
        </p:txBody>
      </p:sp>
      <p:sp>
        <p:nvSpPr>
          <p:cNvPr id="308227" name="Rectangle 3"/>
          <p:cNvSpPr>
            <a:spLocks noGrp="1" noChangeArrowheads="1"/>
          </p:cNvSpPr>
          <p:nvPr>
            <p:ph type="body" idx="1"/>
          </p:nvPr>
        </p:nvSpPr>
        <p:spPr>
          <a:xfrm>
            <a:off x="2667000" y="1219200"/>
            <a:ext cx="6248400" cy="990600"/>
          </a:xfrm>
        </p:spPr>
        <p:txBody>
          <a:bodyPr/>
          <a:lstStyle/>
          <a:p>
            <a:r>
              <a:rPr lang="en-US" b="1" dirty="0">
                <a:solidFill>
                  <a:schemeClr val="bg1"/>
                </a:solidFill>
                <a:latin typeface="+mn-lt"/>
                <a:ea typeface="+mn-ea"/>
                <a:cs typeface="+mn-cs"/>
              </a:rPr>
              <a:t>To meet the needs for the activity that interests you most, you have many choices:</a:t>
            </a:r>
            <a:endParaRPr lang="en-US" dirty="0">
              <a:solidFill>
                <a:schemeClr val="bg1"/>
              </a:solidFill>
              <a:latin typeface="+mn-lt"/>
              <a:ea typeface="+mn-ea"/>
              <a:cs typeface="+mn-cs"/>
            </a:endParaRPr>
          </a:p>
        </p:txBody>
      </p:sp>
      <p:sp>
        <p:nvSpPr>
          <p:cNvPr id="6" name="TextBox 5"/>
          <p:cNvSpPr txBox="1"/>
          <p:nvPr/>
        </p:nvSpPr>
        <p:spPr>
          <a:xfrm>
            <a:off x="3581400" y="2590800"/>
            <a:ext cx="4800600" cy="738664"/>
          </a:xfrm>
          <a:prstGeom prst="rect">
            <a:avLst/>
          </a:prstGeom>
          <a:noFill/>
        </p:spPr>
        <p:txBody>
          <a:bodyPr wrap="square" rtlCol="0">
            <a:spAutoFit/>
          </a:bodyPr>
          <a:lstStyle/>
          <a:p>
            <a:pPr lvl="0"/>
            <a:r>
              <a:rPr lang="en-US" sz="2400" i="1" dirty="0" smtClean="0">
                <a:solidFill>
                  <a:schemeClr val="bg1"/>
                </a:solidFill>
              </a:rPr>
              <a:t>Inexpensive or Really Expensive</a:t>
            </a:r>
          </a:p>
          <a:p>
            <a:endParaRPr lang="en-US" dirty="0"/>
          </a:p>
        </p:txBody>
      </p:sp>
      <p:pic>
        <p:nvPicPr>
          <p:cNvPr id="5" name="Picture 4" descr="F-11.jpg"/>
          <p:cNvPicPr>
            <a:picLocks noChangeAspect="1"/>
          </p:cNvPicPr>
          <p:nvPr/>
        </p:nvPicPr>
        <p:blipFill>
          <a:blip r:embed="rId2" cstate="print"/>
          <a:stretch>
            <a:fillRect/>
          </a:stretch>
        </p:blipFill>
        <p:spPr>
          <a:xfrm>
            <a:off x="3124200" y="3048000"/>
            <a:ext cx="1676196" cy="2895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Other Hardware Considerations for Other Activities</a:t>
            </a:r>
            <a:endParaRPr lang="en-US" dirty="0"/>
          </a:p>
        </p:txBody>
      </p:sp>
      <p:sp>
        <p:nvSpPr>
          <p:cNvPr id="308227" name="Rectangle 3"/>
          <p:cNvSpPr>
            <a:spLocks noGrp="1" noChangeArrowheads="1"/>
          </p:cNvSpPr>
          <p:nvPr>
            <p:ph type="body" idx="1"/>
          </p:nvPr>
        </p:nvSpPr>
        <p:spPr>
          <a:xfrm>
            <a:off x="2667000" y="1219200"/>
            <a:ext cx="6248400" cy="990600"/>
          </a:xfrm>
        </p:spPr>
        <p:txBody>
          <a:bodyPr/>
          <a:lstStyle/>
          <a:p>
            <a:r>
              <a:rPr lang="en-US" b="1" dirty="0">
                <a:solidFill>
                  <a:schemeClr val="bg1"/>
                </a:solidFill>
                <a:latin typeface="+mn-lt"/>
                <a:ea typeface="+mn-ea"/>
                <a:cs typeface="+mn-cs"/>
              </a:rPr>
              <a:t>To meet the needs for the activity that interests you most, you have many choices:</a:t>
            </a:r>
            <a:endParaRPr lang="en-US" dirty="0">
              <a:solidFill>
                <a:schemeClr val="bg1"/>
              </a:solidFill>
              <a:latin typeface="+mn-lt"/>
              <a:ea typeface="+mn-ea"/>
              <a:cs typeface="+mn-cs"/>
            </a:endParaRPr>
          </a:p>
        </p:txBody>
      </p:sp>
      <p:sp>
        <p:nvSpPr>
          <p:cNvPr id="6" name="TextBox 5"/>
          <p:cNvSpPr txBox="1"/>
          <p:nvPr/>
        </p:nvSpPr>
        <p:spPr>
          <a:xfrm>
            <a:off x="3581400" y="2590800"/>
            <a:ext cx="4800600" cy="738664"/>
          </a:xfrm>
          <a:prstGeom prst="rect">
            <a:avLst/>
          </a:prstGeom>
          <a:noFill/>
        </p:spPr>
        <p:txBody>
          <a:bodyPr wrap="square" rtlCol="0">
            <a:spAutoFit/>
          </a:bodyPr>
          <a:lstStyle/>
          <a:p>
            <a:pPr lvl="0"/>
            <a:r>
              <a:rPr lang="en-US" sz="2400" i="1" dirty="0" smtClean="0">
                <a:solidFill>
                  <a:schemeClr val="bg1"/>
                </a:solidFill>
              </a:rPr>
              <a:t>Inexpensive or Really Expensive</a:t>
            </a:r>
          </a:p>
          <a:p>
            <a:endParaRPr lang="en-US" dirty="0"/>
          </a:p>
        </p:txBody>
      </p:sp>
      <p:pic>
        <p:nvPicPr>
          <p:cNvPr id="5" name="Picture 4" descr="F-11.jpg"/>
          <p:cNvPicPr>
            <a:picLocks noChangeAspect="1"/>
          </p:cNvPicPr>
          <p:nvPr/>
        </p:nvPicPr>
        <p:blipFill>
          <a:blip r:embed="rId2" cstate="print"/>
          <a:stretch>
            <a:fillRect/>
          </a:stretch>
        </p:blipFill>
        <p:spPr>
          <a:xfrm>
            <a:off x="3124200" y="3048000"/>
            <a:ext cx="1676196" cy="2895600"/>
          </a:xfrm>
          <a:prstGeom prst="rect">
            <a:avLst/>
          </a:prstGeom>
        </p:spPr>
      </p:pic>
      <p:pic>
        <p:nvPicPr>
          <p:cNvPr id="318466" name="Picture 2" descr="Image result for most expensive ham radio transceiver"/>
          <p:cNvPicPr>
            <a:picLocks noChangeAspect="1" noChangeArrowheads="1"/>
          </p:cNvPicPr>
          <p:nvPr/>
        </p:nvPicPr>
        <p:blipFill>
          <a:blip r:embed="rId3" cstate="print"/>
          <a:srcRect/>
          <a:stretch>
            <a:fillRect/>
          </a:stretch>
        </p:blipFill>
        <p:spPr bwMode="auto">
          <a:xfrm>
            <a:off x="4419600" y="4441344"/>
            <a:ext cx="4419600" cy="165465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743200" y="304800"/>
            <a:ext cx="6096000" cy="609600"/>
          </a:xfrm>
        </p:spPr>
        <p:txBody>
          <a:bodyPr/>
          <a:lstStyle/>
          <a:p>
            <a:r>
              <a:rPr lang="en-US" dirty="0" smtClean="0"/>
              <a:t>Amateur Radio – The Bottom Line</a:t>
            </a:r>
            <a:endParaRPr lang="en-US" dirty="0"/>
          </a:p>
        </p:txBody>
      </p:sp>
      <p:sp>
        <p:nvSpPr>
          <p:cNvPr id="308227" name="Rectangle 3"/>
          <p:cNvSpPr>
            <a:spLocks noGrp="1" noChangeArrowheads="1"/>
          </p:cNvSpPr>
          <p:nvPr>
            <p:ph type="body" idx="1"/>
          </p:nvPr>
        </p:nvSpPr>
        <p:spPr>
          <a:xfrm>
            <a:off x="2667000" y="990600"/>
            <a:ext cx="6248400" cy="5105400"/>
          </a:xfrm>
        </p:spPr>
        <p:txBody>
          <a:bodyPr/>
          <a:lstStyle/>
          <a:p>
            <a:r>
              <a:rPr lang="en-US" sz="2000" dirty="0">
                <a:solidFill>
                  <a:schemeClr val="bg1"/>
                </a:solidFill>
                <a:latin typeface="+mn-lt"/>
                <a:ea typeface="+mn-ea"/>
                <a:cs typeface="+mn-cs"/>
              </a:rPr>
              <a:t>Radio Operations is a skill that is learned and acquired.  It’s not as simple as pressing a button, and getting results.  It’s a matter of understanding, and bringing a number of concepts together to provide a desired outcome</a:t>
            </a:r>
            <a:r>
              <a:rPr lang="en-US" sz="2000" dirty="0" smtClean="0">
                <a:solidFill>
                  <a:schemeClr val="bg1"/>
                </a:solidFill>
                <a:latin typeface="+mn-lt"/>
                <a:ea typeface="+mn-ea"/>
                <a:cs typeface="+mn-cs"/>
              </a:rPr>
              <a:t>.</a:t>
            </a:r>
          </a:p>
          <a:p>
            <a:endParaRPr lang="en-US" sz="800" dirty="0">
              <a:solidFill>
                <a:schemeClr val="bg1"/>
              </a:solidFill>
              <a:latin typeface="+mn-lt"/>
              <a:ea typeface="+mn-ea"/>
              <a:cs typeface="+mn-cs"/>
            </a:endParaRPr>
          </a:p>
          <a:p>
            <a:r>
              <a:rPr lang="en-US" sz="2000" dirty="0">
                <a:solidFill>
                  <a:schemeClr val="bg1"/>
                </a:solidFill>
                <a:latin typeface="+mn-lt"/>
                <a:ea typeface="+mn-ea"/>
                <a:cs typeface="+mn-cs"/>
              </a:rPr>
              <a:t>If you’re a curious individual, the enjoyment can come from what you learn and how you apply that knowledge toward what you can accomplish</a:t>
            </a:r>
            <a:r>
              <a:rPr lang="en-US" sz="2000" dirty="0" smtClean="0">
                <a:solidFill>
                  <a:schemeClr val="bg1"/>
                </a:solidFill>
                <a:latin typeface="+mn-lt"/>
                <a:ea typeface="+mn-ea"/>
                <a:cs typeface="+mn-cs"/>
              </a:rPr>
              <a:t>.</a:t>
            </a:r>
          </a:p>
          <a:p>
            <a:endParaRPr lang="en-US" sz="800" dirty="0">
              <a:solidFill>
                <a:schemeClr val="bg1"/>
              </a:solidFill>
              <a:latin typeface="+mn-lt"/>
              <a:ea typeface="+mn-ea"/>
              <a:cs typeface="+mn-cs"/>
            </a:endParaRPr>
          </a:p>
          <a:p>
            <a:r>
              <a:rPr lang="en-US" sz="2000" dirty="0">
                <a:solidFill>
                  <a:schemeClr val="bg1"/>
                </a:solidFill>
                <a:latin typeface="+mn-lt"/>
                <a:ea typeface="+mn-ea"/>
                <a:cs typeface="+mn-cs"/>
              </a:rPr>
              <a:t>You can invest as much or as little as you want toward an end result.  Sometimes, immense satisfaction comes from doing something very amazing using your brains and skills, instead of merely throwing money and material at a problem.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743200" y="304800"/>
            <a:ext cx="6096000" cy="609600"/>
          </a:xfrm>
        </p:spPr>
        <p:txBody>
          <a:bodyPr/>
          <a:lstStyle/>
          <a:p>
            <a:r>
              <a:rPr lang="en-US" dirty="0" smtClean="0"/>
              <a:t>Amateur Radio – The Bottom Line</a:t>
            </a:r>
            <a:endParaRPr lang="en-US" dirty="0"/>
          </a:p>
        </p:txBody>
      </p:sp>
      <p:sp>
        <p:nvSpPr>
          <p:cNvPr id="308227" name="Rectangle 3"/>
          <p:cNvSpPr>
            <a:spLocks noGrp="1" noChangeArrowheads="1"/>
          </p:cNvSpPr>
          <p:nvPr>
            <p:ph type="body" idx="1"/>
          </p:nvPr>
        </p:nvSpPr>
        <p:spPr>
          <a:xfrm>
            <a:off x="2819400" y="2209800"/>
            <a:ext cx="6248400" cy="3581400"/>
          </a:xfrm>
        </p:spPr>
        <p:txBody>
          <a:bodyPr/>
          <a:lstStyle/>
          <a:p>
            <a:pPr algn="ctr">
              <a:buNone/>
            </a:pPr>
            <a:r>
              <a:rPr lang="en-US" sz="6000" b="1" i="1" dirty="0" smtClean="0">
                <a:solidFill>
                  <a:schemeClr val="bg1"/>
                </a:solidFill>
                <a:latin typeface="+mn-lt"/>
                <a:ea typeface="+mn-ea"/>
                <a:cs typeface="+mn-cs"/>
              </a:rPr>
              <a:t>Start Small</a:t>
            </a:r>
            <a:br>
              <a:rPr lang="en-US" sz="6000" b="1" i="1" dirty="0" smtClean="0">
                <a:solidFill>
                  <a:schemeClr val="bg1"/>
                </a:solidFill>
                <a:latin typeface="+mn-lt"/>
                <a:ea typeface="+mn-ea"/>
                <a:cs typeface="+mn-cs"/>
              </a:rPr>
            </a:br>
            <a:r>
              <a:rPr lang="en-US" sz="6000" b="1" i="1" dirty="0" smtClean="0">
                <a:solidFill>
                  <a:schemeClr val="bg1"/>
                </a:solidFill>
                <a:latin typeface="+mn-lt"/>
                <a:ea typeface="+mn-ea"/>
                <a:cs typeface="+mn-cs"/>
              </a:rPr>
              <a:t>and</a:t>
            </a:r>
            <a:br>
              <a:rPr lang="en-US" sz="6000" b="1" i="1" dirty="0" smtClean="0">
                <a:solidFill>
                  <a:schemeClr val="bg1"/>
                </a:solidFill>
                <a:latin typeface="+mn-lt"/>
                <a:ea typeface="+mn-ea"/>
                <a:cs typeface="+mn-cs"/>
              </a:rPr>
            </a:br>
            <a:r>
              <a:rPr lang="en-US" sz="6000" b="1" i="1" dirty="0" smtClean="0">
                <a:solidFill>
                  <a:schemeClr val="bg1"/>
                </a:solidFill>
                <a:latin typeface="+mn-lt"/>
                <a:ea typeface="+mn-ea"/>
                <a:cs typeface="+mn-cs"/>
              </a:rPr>
              <a:t>Dream BIG!</a:t>
            </a:r>
            <a:endParaRPr lang="en-US" sz="6000" b="1" i="1" dirty="0">
              <a:solidFill>
                <a:schemeClr val="bg1"/>
              </a:solidFill>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743200" y="304800"/>
            <a:ext cx="6096000" cy="609600"/>
          </a:xfrm>
        </p:spPr>
        <p:txBody>
          <a:bodyPr/>
          <a:lstStyle/>
          <a:p>
            <a:r>
              <a:rPr lang="en-US" dirty="0" smtClean="0"/>
              <a:t>Amateur Radio</a:t>
            </a:r>
            <a:endParaRPr lang="en-US" dirty="0"/>
          </a:p>
        </p:txBody>
      </p:sp>
      <p:sp>
        <p:nvSpPr>
          <p:cNvPr id="308227" name="Rectangle 3"/>
          <p:cNvSpPr>
            <a:spLocks noGrp="1" noChangeArrowheads="1"/>
          </p:cNvSpPr>
          <p:nvPr>
            <p:ph type="body" idx="1"/>
          </p:nvPr>
        </p:nvSpPr>
        <p:spPr>
          <a:xfrm>
            <a:off x="2743200" y="2514600"/>
            <a:ext cx="6248400" cy="1676400"/>
          </a:xfrm>
        </p:spPr>
        <p:txBody>
          <a:bodyPr/>
          <a:lstStyle/>
          <a:p>
            <a:pPr algn="ctr">
              <a:buNone/>
            </a:pPr>
            <a:r>
              <a:rPr lang="en-US" sz="9600" b="1" dirty="0" smtClean="0">
                <a:solidFill>
                  <a:schemeClr val="bg1"/>
                </a:solidFill>
                <a:latin typeface="Times New Roman" pitchFamily="18" charset="0"/>
                <a:cs typeface="Times New Roman" pitchFamily="18" charset="0"/>
              </a:rPr>
              <a:t>Q&amp;A</a:t>
            </a:r>
            <a:endParaRPr lang="en-US" sz="9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Definition</a:t>
            </a:r>
            <a:endParaRPr lang="en-US" dirty="0"/>
          </a:p>
        </p:txBody>
      </p:sp>
      <p:pic>
        <p:nvPicPr>
          <p:cNvPr id="314370" name="Picture 2" descr="C:\Users\Schulze Win7 Lap\Pictures\2013FieldDayPhotos\GOTA Station.JPG"/>
          <p:cNvPicPr>
            <a:picLocks noChangeAspect="1" noChangeArrowheads="1"/>
          </p:cNvPicPr>
          <p:nvPr/>
        </p:nvPicPr>
        <p:blipFill>
          <a:blip r:embed="rId2" cstate="print"/>
          <a:srcRect/>
          <a:stretch>
            <a:fillRect/>
          </a:stretch>
        </p:blipFill>
        <p:spPr bwMode="auto">
          <a:xfrm>
            <a:off x="3886200" y="3638550"/>
            <a:ext cx="4191000" cy="3143250"/>
          </a:xfrm>
          <a:prstGeom prst="rect">
            <a:avLst/>
          </a:prstGeom>
          <a:noFill/>
        </p:spPr>
      </p:pic>
      <p:sp>
        <p:nvSpPr>
          <p:cNvPr id="308227" name="Rectangle 3"/>
          <p:cNvSpPr>
            <a:spLocks noGrp="1" noChangeArrowheads="1"/>
          </p:cNvSpPr>
          <p:nvPr>
            <p:ph type="body" idx="1"/>
          </p:nvPr>
        </p:nvSpPr>
        <p:spPr>
          <a:xfrm>
            <a:off x="2590800" y="1219200"/>
            <a:ext cx="6172200" cy="2819400"/>
          </a:xfrm>
        </p:spPr>
        <p:txBody>
          <a:bodyPr/>
          <a:lstStyle/>
          <a:p>
            <a:r>
              <a:rPr lang="en-US" b="1" dirty="0" smtClean="0"/>
              <a:t>Simply Stated:</a:t>
            </a:r>
          </a:p>
          <a:p>
            <a:pPr>
              <a:buNone/>
            </a:pPr>
            <a:endParaRPr lang="en-US" dirty="0" smtClean="0"/>
          </a:p>
          <a:p>
            <a:r>
              <a:rPr lang="en-US" sz="2000" dirty="0" smtClean="0">
                <a:solidFill>
                  <a:schemeClr val="bg1"/>
                </a:solidFill>
                <a:latin typeface="+mn-lt"/>
                <a:ea typeface="+mn-ea"/>
                <a:cs typeface="+mn-cs"/>
              </a:rPr>
              <a:t>We </a:t>
            </a:r>
            <a:r>
              <a:rPr lang="en-US" sz="2000" dirty="0">
                <a:solidFill>
                  <a:schemeClr val="bg1"/>
                </a:solidFill>
                <a:latin typeface="+mn-lt"/>
                <a:ea typeface="+mn-ea"/>
                <a:cs typeface="+mn-cs"/>
              </a:rPr>
              <a:t>are skilled individuals and groups, who are interested in electronic communications, and are licensed to pursue our interests on certain radio bands for enjoyment, recreation, education, and public service.</a:t>
            </a:r>
          </a:p>
          <a:p>
            <a:endParaRPr lang="en-US" sz="1600" dirty="0">
              <a:solidFill>
                <a:schemeClr val="bg1"/>
              </a:solidFill>
              <a:latin typeface="+mn-lt"/>
              <a:ea typeface="+mn-ea"/>
              <a:cs typeface="+mn-cs"/>
            </a:endParaRP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License Requirements</a:t>
            </a:r>
            <a:endParaRPr lang="en-US" dirty="0"/>
          </a:p>
        </p:txBody>
      </p:sp>
      <p:sp>
        <p:nvSpPr>
          <p:cNvPr id="308227" name="Rectangle 3"/>
          <p:cNvSpPr>
            <a:spLocks noGrp="1" noChangeArrowheads="1"/>
          </p:cNvSpPr>
          <p:nvPr>
            <p:ph type="body" idx="1"/>
          </p:nvPr>
        </p:nvSpPr>
        <p:spPr>
          <a:xfrm>
            <a:off x="2590800" y="1447800"/>
            <a:ext cx="6172200" cy="3810000"/>
          </a:xfrm>
        </p:spPr>
        <p:txBody>
          <a:bodyPr/>
          <a:lstStyle/>
          <a:p>
            <a:r>
              <a:rPr lang="en-US" b="1" dirty="0" smtClean="0"/>
              <a:t>Authority:</a:t>
            </a:r>
          </a:p>
          <a:p>
            <a:r>
              <a:rPr lang="en-US" sz="2000" dirty="0">
                <a:solidFill>
                  <a:schemeClr val="bg1"/>
                </a:solidFill>
                <a:latin typeface="+mn-lt"/>
                <a:ea typeface="+mn-ea"/>
                <a:cs typeface="+mn-cs"/>
              </a:rPr>
              <a:t>The radio spectrum, being a public resource, are managed and regulated by the Federal Communications Commission (FCC) of the United States.  The FCC through their regulations issue licenses to stations, organizations, and individuals for the various radio services available.  Part 95 of the FCC Rules and Regulations govern the Amateur Radio Service.</a:t>
            </a:r>
          </a:p>
          <a:p>
            <a:endParaRPr lang="en-US" sz="1600" dirty="0">
              <a:solidFill>
                <a:schemeClr val="bg1"/>
              </a:solidFill>
              <a:latin typeface="+mn-lt"/>
              <a:ea typeface="+mn-ea"/>
              <a:cs typeface="+mn-cs"/>
            </a:endParaRPr>
          </a:p>
          <a:p>
            <a:pPr>
              <a:buNone/>
            </a:pPr>
            <a:endParaRPr lang="en-US" dirty="0"/>
          </a:p>
        </p:txBody>
      </p:sp>
      <p:pic>
        <p:nvPicPr>
          <p:cNvPr id="6" name="Picture 5" descr="FCC logo white-on-dk blue_46.jpg"/>
          <p:cNvPicPr>
            <a:picLocks noChangeAspect="1"/>
          </p:cNvPicPr>
          <p:nvPr/>
        </p:nvPicPr>
        <p:blipFill>
          <a:blip r:embed="rId2" cstate="print"/>
          <a:stretch>
            <a:fillRect/>
          </a:stretch>
        </p:blipFill>
        <p:spPr>
          <a:xfrm>
            <a:off x="6096000" y="4543865"/>
            <a:ext cx="2590800" cy="19331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License Requirements</a:t>
            </a:r>
            <a:endParaRPr lang="en-US" dirty="0"/>
          </a:p>
        </p:txBody>
      </p:sp>
      <p:sp>
        <p:nvSpPr>
          <p:cNvPr id="308227" name="Rectangle 3"/>
          <p:cNvSpPr>
            <a:spLocks noGrp="1" noChangeArrowheads="1"/>
          </p:cNvSpPr>
          <p:nvPr>
            <p:ph type="body" idx="1"/>
          </p:nvPr>
        </p:nvSpPr>
        <p:spPr>
          <a:xfrm>
            <a:off x="2667000" y="1447800"/>
            <a:ext cx="6172200" cy="3429000"/>
          </a:xfrm>
        </p:spPr>
        <p:txBody>
          <a:bodyPr/>
          <a:lstStyle/>
          <a:p>
            <a:r>
              <a:rPr lang="en-US" b="1" dirty="0" smtClean="0"/>
              <a:t>The Amateur Radio License:</a:t>
            </a:r>
          </a:p>
          <a:p>
            <a:pPr>
              <a:buNone/>
            </a:pPr>
            <a:endParaRPr lang="en-US" sz="800" b="1" dirty="0" smtClean="0"/>
          </a:p>
          <a:p>
            <a:r>
              <a:rPr lang="en-US" sz="2000" dirty="0">
                <a:solidFill>
                  <a:schemeClr val="bg1"/>
                </a:solidFill>
                <a:latin typeface="+mn-lt"/>
                <a:ea typeface="+mn-ea"/>
                <a:cs typeface="+mn-cs"/>
              </a:rPr>
              <a:t>There are three levels of license presently available in the United States in the Amateur Radio Service.  Each higher level of license allows the holder additional privileges, capabilities, and available radio spectrum use. </a:t>
            </a:r>
          </a:p>
          <a:p>
            <a:endParaRPr lang="en-US" sz="1600" dirty="0">
              <a:solidFill>
                <a:schemeClr val="bg1"/>
              </a:solidFill>
              <a:latin typeface="+mn-lt"/>
              <a:ea typeface="+mn-ea"/>
              <a:cs typeface="+mn-cs"/>
            </a:endParaRPr>
          </a:p>
          <a:p>
            <a:pPr>
              <a:buNone/>
            </a:pPr>
            <a:endParaRPr lang="en-US" dirty="0"/>
          </a:p>
        </p:txBody>
      </p:sp>
      <p:pic>
        <p:nvPicPr>
          <p:cNvPr id="4" name="Picture 3" descr="Newly-Licensed-Youth.jpg"/>
          <p:cNvPicPr>
            <a:picLocks noChangeAspect="1"/>
          </p:cNvPicPr>
          <p:nvPr/>
        </p:nvPicPr>
        <p:blipFill>
          <a:blip r:embed="rId2" cstate="print"/>
          <a:stretch>
            <a:fillRect/>
          </a:stretch>
        </p:blipFill>
        <p:spPr>
          <a:xfrm>
            <a:off x="3962400" y="4191000"/>
            <a:ext cx="3661262" cy="2438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License Requirements</a:t>
            </a:r>
            <a:endParaRPr lang="en-US" dirty="0"/>
          </a:p>
        </p:txBody>
      </p:sp>
      <p:sp>
        <p:nvSpPr>
          <p:cNvPr id="308227" name="Rectangle 3"/>
          <p:cNvSpPr>
            <a:spLocks noGrp="1" noChangeArrowheads="1"/>
          </p:cNvSpPr>
          <p:nvPr>
            <p:ph type="body" idx="1"/>
          </p:nvPr>
        </p:nvSpPr>
        <p:spPr>
          <a:xfrm>
            <a:off x="2667000" y="1447800"/>
            <a:ext cx="6172200" cy="4876800"/>
          </a:xfrm>
        </p:spPr>
        <p:txBody>
          <a:bodyPr/>
          <a:lstStyle/>
          <a:p>
            <a:r>
              <a:rPr lang="en-US" b="1" dirty="0" smtClean="0"/>
              <a:t>Technician Class:</a:t>
            </a:r>
          </a:p>
          <a:p>
            <a:r>
              <a:rPr lang="en-US" sz="2000" dirty="0" smtClean="0">
                <a:solidFill>
                  <a:schemeClr val="bg1"/>
                </a:solidFill>
                <a:latin typeface="+mn-lt"/>
                <a:ea typeface="+mn-ea"/>
                <a:cs typeface="+mn-cs"/>
              </a:rPr>
              <a:t>The </a:t>
            </a:r>
            <a:r>
              <a:rPr lang="en-US" sz="2000" dirty="0">
                <a:solidFill>
                  <a:schemeClr val="bg1"/>
                </a:solidFill>
                <a:latin typeface="+mn-lt"/>
                <a:ea typeface="+mn-ea"/>
                <a:cs typeface="+mn-cs"/>
              </a:rPr>
              <a:t>Technician class license is the entry-level license of choice for most new ham radio operators. To earn the Technician license requires passing one examination totaling 35 questions on radio theory, regulations and operating practices. The license gives access to all Amateur Radio frequencies above 30 megahertz, allowing these licensees the ability to communicate locally and most often within North America. It also allows for some limited privileges on the HF (also called "short wave") bands used for international communications.  </a:t>
            </a:r>
            <a:r>
              <a:rPr lang="en-US" sz="2000" b="1" dirty="0">
                <a:solidFill>
                  <a:schemeClr val="bg1"/>
                </a:solidFill>
                <a:latin typeface="+mn-lt"/>
                <a:ea typeface="+mn-ea"/>
                <a:cs typeface="+mn-cs"/>
              </a:rPr>
              <a:t>Operators within this class are eligible to work Satellite Communications.</a:t>
            </a:r>
          </a:p>
          <a:p>
            <a:endParaRPr lang="en-US" sz="1600" b="1" dirty="0">
              <a:solidFill>
                <a:schemeClr val="bg1"/>
              </a:solidFill>
              <a:latin typeface="+mn-lt"/>
              <a:ea typeface="+mn-ea"/>
              <a:cs typeface="+mn-cs"/>
            </a:endParaRP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License Requirements</a:t>
            </a:r>
            <a:endParaRPr lang="en-US" dirty="0"/>
          </a:p>
        </p:txBody>
      </p:sp>
      <p:sp>
        <p:nvSpPr>
          <p:cNvPr id="308227" name="Rectangle 3"/>
          <p:cNvSpPr>
            <a:spLocks noGrp="1" noChangeArrowheads="1"/>
          </p:cNvSpPr>
          <p:nvPr>
            <p:ph type="body" idx="1"/>
          </p:nvPr>
        </p:nvSpPr>
        <p:spPr>
          <a:xfrm>
            <a:off x="2667000" y="1447800"/>
            <a:ext cx="6172200" cy="4876800"/>
          </a:xfrm>
        </p:spPr>
        <p:txBody>
          <a:bodyPr/>
          <a:lstStyle/>
          <a:p>
            <a:r>
              <a:rPr lang="en-US" b="1" dirty="0" smtClean="0"/>
              <a:t>General Class:</a:t>
            </a:r>
          </a:p>
          <a:p>
            <a:pPr>
              <a:buNone/>
            </a:pPr>
            <a:endParaRPr lang="en-US" b="1" dirty="0" smtClean="0"/>
          </a:p>
          <a:p>
            <a:r>
              <a:rPr lang="en-US" sz="2000" dirty="0">
                <a:solidFill>
                  <a:schemeClr val="bg1"/>
                </a:solidFill>
                <a:latin typeface="+mn-lt"/>
                <a:ea typeface="+mn-ea"/>
                <a:cs typeface="+mn-cs"/>
              </a:rPr>
              <a:t>The General class license grants some operating privileges on all Amateur Radio bands and all operating modes. This license opens the door to world-wide communications. Earning the General class license requires passing a 35 question examination. General class licensees must also have passed the Technician written examination.</a:t>
            </a:r>
          </a:p>
          <a:p>
            <a:endParaRPr lang="en-US" sz="2000" dirty="0">
              <a:solidFill>
                <a:schemeClr val="bg1"/>
              </a:solidFill>
              <a:latin typeface="+mn-lt"/>
              <a:ea typeface="+mn-ea"/>
              <a:cs typeface="+mn-cs"/>
            </a:endParaRPr>
          </a:p>
          <a:p>
            <a:endParaRPr lang="en-US" sz="1600" dirty="0">
              <a:solidFill>
                <a:schemeClr val="bg1"/>
              </a:solidFill>
              <a:latin typeface="+mn-lt"/>
              <a:ea typeface="+mn-ea"/>
              <a:cs typeface="+mn-cs"/>
            </a:endParaRP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License Requirements</a:t>
            </a:r>
            <a:endParaRPr lang="en-US" dirty="0"/>
          </a:p>
        </p:txBody>
      </p:sp>
      <p:sp>
        <p:nvSpPr>
          <p:cNvPr id="308227" name="Rectangle 3"/>
          <p:cNvSpPr>
            <a:spLocks noGrp="1" noChangeArrowheads="1"/>
          </p:cNvSpPr>
          <p:nvPr>
            <p:ph type="body" idx="1"/>
          </p:nvPr>
        </p:nvSpPr>
        <p:spPr>
          <a:xfrm>
            <a:off x="2667000" y="1447800"/>
            <a:ext cx="6172200" cy="4876800"/>
          </a:xfrm>
        </p:spPr>
        <p:txBody>
          <a:bodyPr/>
          <a:lstStyle/>
          <a:p>
            <a:r>
              <a:rPr lang="en-US" b="1" dirty="0" smtClean="0"/>
              <a:t>Amateur Extra Class:</a:t>
            </a:r>
          </a:p>
          <a:p>
            <a:pPr>
              <a:buNone/>
            </a:pPr>
            <a:endParaRPr lang="en-US" b="1" dirty="0" smtClean="0"/>
          </a:p>
          <a:p>
            <a:r>
              <a:rPr lang="en-US" sz="2000" dirty="0">
                <a:solidFill>
                  <a:schemeClr val="bg1"/>
                </a:solidFill>
                <a:latin typeface="+mn-lt"/>
                <a:ea typeface="+mn-ea"/>
                <a:cs typeface="+mn-cs"/>
              </a:rPr>
              <a:t>This highest class of Amateur Radio License.  The Amateur Extra class license conveys all available U.S. Amateur Radio operating privileges on all bands and all modes. Earning the license is more difficult; it requires passing a thorough 50 question examination. Extra class licensees must also have passed all previous license class written examinations.</a:t>
            </a:r>
          </a:p>
          <a:p>
            <a:endParaRPr lang="en-US" sz="2000" dirty="0">
              <a:solidFill>
                <a:schemeClr val="bg1"/>
              </a:solidFill>
              <a:latin typeface="+mn-lt"/>
              <a:ea typeface="+mn-ea"/>
              <a:cs typeface="+mn-cs"/>
            </a:endParaRPr>
          </a:p>
          <a:p>
            <a:endParaRPr lang="en-US" sz="1600" dirty="0">
              <a:solidFill>
                <a:schemeClr val="bg1"/>
              </a:solidFill>
              <a:latin typeface="+mn-lt"/>
              <a:ea typeface="+mn-ea"/>
              <a:cs typeface="+mn-cs"/>
            </a:endParaRP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Amateur Radio – License Requirements</a:t>
            </a:r>
            <a:endParaRPr lang="en-US" dirty="0"/>
          </a:p>
        </p:txBody>
      </p:sp>
      <p:sp>
        <p:nvSpPr>
          <p:cNvPr id="308227" name="Rectangle 3"/>
          <p:cNvSpPr>
            <a:spLocks noGrp="1" noChangeArrowheads="1"/>
          </p:cNvSpPr>
          <p:nvPr>
            <p:ph type="body" idx="1"/>
          </p:nvPr>
        </p:nvSpPr>
        <p:spPr>
          <a:xfrm>
            <a:off x="2667000" y="1447800"/>
            <a:ext cx="6172200" cy="2362200"/>
          </a:xfrm>
        </p:spPr>
        <p:txBody>
          <a:bodyPr/>
          <a:lstStyle/>
          <a:p>
            <a:r>
              <a:rPr lang="en-US" b="1" i="1" dirty="0" smtClean="0"/>
              <a:t>Don’t Freak Out!</a:t>
            </a:r>
          </a:p>
          <a:p>
            <a:pPr>
              <a:buNone/>
            </a:pPr>
            <a:endParaRPr lang="en-US" sz="1200" b="1" dirty="0" smtClean="0"/>
          </a:p>
          <a:p>
            <a:r>
              <a:rPr lang="en-US" sz="2000" dirty="0">
                <a:solidFill>
                  <a:schemeClr val="bg1"/>
                </a:solidFill>
                <a:latin typeface="+mn-lt"/>
                <a:ea typeface="+mn-ea"/>
                <a:cs typeface="+mn-cs"/>
              </a:rPr>
              <a:t>While it is encouraged that all amateur radio operators strive to achieve the highest grade of license, the Technician Class License meets the minimum requirements to work within the area allocated for Satellite Communications.</a:t>
            </a:r>
          </a:p>
          <a:p>
            <a:endParaRPr lang="en-US" sz="2000" dirty="0">
              <a:solidFill>
                <a:schemeClr val="bg1"/>
              </a:solidFill>
              <a:latin typeface="+mn-lt"/>
              <a:ea typeface="+mn-ea"/>
              <a:cs typeface="+mn-cs"/>
            </a:endParaRPr>
          </a:p>
          <a:p>
            <a:endParaRPr lang="en-US" sz="1600" dirty="0">
              <a:solidFill>
                <a:schemeClr val="bg1"/>
              </a:solidFill>
              <a:latin typeface="+mn-lt"/>
              <a:ea typeface="+mn-ea"/>
              <a:cs typeface="+mn-cs"/>
            </a:endParaRPr>
          </a:p>
          <a:p>
            <a:pPr>
              <a:buNone/>
            </a:pPr>
            <a:endParaRPr lang="en-US" dirty="0"/>
          </a:p>
        </p:txBody>
      </p:sp>
      <p:pic>
        <p:nvPicPr>
          <p:cNvPr id="4" name="Picture 3" descr="Kb9vbr-antenna-ham-license-test-header.jpg"/>
          <p:cNvPicPr>
            <a:picLocks noChangeAspect="1"/>
          </p:cNvPicPr>
          <p:nvPr/>
        </p:nvPicPr>
        <p:blipFill>
          <a:blip r:embed="rId2" cstate="print"/>
          <a:stretch>
            <a:fillRect/>
          </a:stretch>
        </p:blipFill>
        <p:spPr>
          <a:xfrm>
            <a:off x="3200400" y="4114800"/>
            <a:ext cx="5562600" cy="21204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17413</TotalTime>
  <Words>1645</Words>
  <Application>Microsoft Office PowerPoint</Application>
  <PresentationFormat>On-screen Show (4:3)</PresentationFormat>
  <Paragraphs>162</Paragraphs>
  <Slides>28</Slides>
  <Notes>1</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28</vt:i4>
      </vt:variant>
    </vt:vector>
  </HeadingPairs>
  <TitlesOfParts>
    <vt:vector size="32" baseType="lpstr">
      <vt:lpstr>Arial</vt:lpstr>
      <vt:lpstr>Default Design</vt:lpstr>
      <vt:lpstr>1_Custom Design</vt:lpstr>
      <vt:lpstr>2_Custom Design</vt:lpstr>
      <vt:lpstr>Amateur Radio</vt:lpstr>
      <vt:lpstr>Amateur Radio - Definition</vt:lpstr>
      <vt:lpstr>Amateur Radio - Definition</vt:lpstr>
      <vt:lpstr>Amateur Radio – License Requirements</vt:lpstr>
      <vt:lpstr>Amateur Radio – License Requirements</vt:lpstr>
      <vt:lpstr>Amateur Radio – License Requirements</vt:lpstr>
      <vt:lpstr>Amateur Radio – License Requirements</vt:lpstr>
      <vt:lpstr>Amateur Radio – License Requirements</vt:lpstr>
      <vt:lpstr>Amateur Radio – License Requirements</vt:lpstr>
      <vt:lpstr>Amateur Radio – License Study</vt:lpstr>
      <vt:lpstr>Amateur Radio – Your Call Sign</vt:lpstr>
      <vt:lpstr>Amateur Radio – Satellite Communications</vt:lpstr>
      <vt:lpstr>Amateur Radio – Satellite Communications</vt:lpstr>
      <vt:lpstr>Amateur Radio – Satellite Communications</vt:lpstr>
      <vt:lpstr>Amateur Radio – Satellite Communications</vt:lpstr>
      <vt:lpstr>Amateur Radio – Satellite Communications</vt:lpstr>
      <vt:lpstr>Amateur Radio – Other Hardware Considerations for Other Activities</vt:lpstr>
      <vt:lpstr>Amateur Radio – Other Hardware Considerations for Other Activities</vt:lpstr>
      <vt:lpstr>Amateur Radio – Other Hardware Considerations for Other Activities</vt:lpstr>
      <vt:lpstr>Amateur Radio – Other Hardware Considerations for Other Activities</vt:lpstr>
      <vt:lpstr>Amateur Radio – Other Hardware Considerations for Other Activities</vt:lpstr>
      <vt:lpstr>Amateur Radio – Other Hardware Considerations for Other Activities</vt:lpstr>
      <vt:lpstr>Amateur Radio – Other Hardware Considerations for Other Activities</vt:lpstr>
      <vt:lpstr>Amateur Radio – Other Hardware Considerations for Other Activities</vt:lpstr>
      <vt:lpstr>Amateur Radio – Other Hardware Considerations for Other Activities</vt:lpstr>
      <vt:lpstr>Amateur Radio – The Bottom Line</vt:lpstr>
      <vt:lpstr>Amateur Radio – The Bottom Line</vt:lpstr>
      <vt:lpstr>Amateur Radio</vt:lpstr>
    </vt:vector>
  </TitlesOfParts>
  <Company>eclipsed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eclipse</dc:creator>
  <cp:lastModifiedBy>Randal Schulze</cp:lastModifiedBy>
  <cp:revision>199</cp:revision>
  <dcterms:created xsi:type="dcterms:W3CDTF">2008-06-20T19:53:10Z</dcterms:created>
  <dcterms:modified xsi:type="dcterms:W3CDTF">2016-08-29T18:50:16Z</dcterms:modified>
</cp:coreProperties>
</file>